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0" r:id="rId4"/>
  </p:sldMasterIdLst>
  <p:notesMasterIdLst>
    <p:notesMasterId r:id="rId46"/>
  </p:notesMasterIdLst>
  <p:handoutMasterIdLst>
    <p:handoutMasterId r:id="rId47"/>
  </p:handoutMasterIdLst>
  <p:sldIdLst>
    <p:sldId id="476" r:id="rId5"/>
    <p:sldId id="819" r:id="rId6"/>
    <p:sldId id="820" r:id="rId7"/>
    <p:sldId id="821" r:id="rId8"/>
    <p:sldId id="823" r:id="rId9"/>
    <p:sldId id="825" r:id="rId10"/>
    <p:sldId id="826" r:id="rId11"/>
    <p:sldId id="838" r:id="rId12"/>
    <p:sldId id="890" r:id="rId13"/>
    <p:sldId id="836" r:id="rId14"/>
    <p:sldId id="901" r:id="rId15"/>
    <p:sldId id="913" r:id="rId16"/>
    <p:sldId id="919" r:id="rId17"/>
    <p:sldId id="916" r:id="rId18"/>
    <p:sldId id="917" r:id="rId19"/>
    <p:sldId id="837" r:id="rId20"/>
    <p:sldId id="891" r:id="rId21"/>
    <p:sldId id="908" r:id="rId22"/>
    <p:sldId id="909" r:id="rId23"/>
    <p:sldId id="893" r:id="rId24"/>
    <p:sldId id="895" r:id="rId25"/>
    <p:sldId id="896" r:id="rId26"/>
    <p:sldId id="897" r:id="rId27"/>
    <p:sldId id="910" r:id="rId28"/>
    <p:sldId id="898" r:id="rId29"/>
    <p:sldId id="903" r:id="rId30"/>
    <p:sldId id="904" r:id="rId31"/>
    <p:sldId id="905" r:id="rId32"/>
    <p:sldId id="915" r:id="rId33"/>
    <p:sldId id="899" r:id="rId34"/>
    <p:sldId id="900" r:id="rId35"/>
    <p:sldId id="912" r:id="rId36"/>
    <p:sldId id="902" r:id="rId37"/>
    <p:sldId id="906" r:id="rId38"/>
    <p:sldId id="907" r:id="rId39"/>
    <p:sldId id="883" r:id="rId40"/>
    <p:sldId id="884" r:id="rId41"/>
    <p:sldId id="885" r:id="rId42"/>
    <p:sldId id="886" r:id="rId43"/>
    <p:sldId id="887" r:id="rId44"/>
    <p:sldId id="888" r:id="rId45"/>
  </p:sldIdLst>
  <p:sldSz cx="9144000" cy="5143500" type="screen16x9"/>
  <p:notesSz cx="7010400" cy="9296400"/>
  <p:custDataLst>
    <p:tags r:id="rId4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B13"/>
    <a:srgbClr val="EBEBEB"/>
    <a:srgbClr val="F69121"/>
    <a:srgbClr val="FBAB18"/>
    <a:srgbClr val="E5221A"/>
    <a:srgbClr val="E4231A"/>
    <a:srgbClr val="73BF4B"/>
    <a:srgbClr val="00BCEB"/>
    <a:srgbClr val="051C2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 autoAdjust="0"/>
    <p:restoredTop sz="83495" autoAdjust="0"/>
  </p:normalViewPr>
  <p:slideViewPr>
    <p:cSldViewPr snapToGrid="0" snapToObjects="1" showGuides="1">
      <p:cViewPr varScale="1">
        <p:scale>
          <a:sx n="160" d="100"/>
          <a:sy n="160" d="100"/>
        </p:scale>
        <p:origin x="16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796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2/3/25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2/3/25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30F2-7BDE-9763-E7D7-A311694BF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0CBE4-A6CC-DA6F-0872-A4B5C0B2B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5D486-68AD-6EB0-311E-26793215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06BF0-A3CF-7327-8FA3-B04C88A48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5EB-D90E-2FF7-5BB0-13F690FA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293B80-BE5D-B38B-CABE-D8EBD91FC6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DB7A1-A4C6-223D-6B4F-89C7C9C98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E58AB-7B76-289F-C859-2728E07686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966-52F6-0CEB-01D9-CC56D89B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CCE9B-8ECC-DF49-0EE7-303A1E110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E7E7A-1C7B-8DB4-5BA1-E2F516D23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4D209-6156-6809-0732-7697DE4DF0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1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75EA7-3E0D-73F9-A75E-6DE4DC751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3BC10-3148-DE39-48D7-89E22B66ED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13125-FA98-DAF6-6240-250FCE38A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724CB-8D63-BBE2-D382-2CDDAB1806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85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5811-FAF2-50AE-32E4-F8A9CC38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115-A703-7768-3E39-E81CB2E3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62EA4-8ADB-966C-DD06-819C86BE3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Navigate to </a:t>
            </a:r>
            <a:r>
              <a:rPr lang="en-GB" dirty="0"/>
              <a:t>Workspaces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 -&gt; </a:t>
            </a:r>
            <a:r>
              <a:rPr lang="en-GB" dirty="0"/>
              <a:t>My Workspace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Identify the collection </a:t>
            </a:r>
            <a:r>
              <a:rPr lang="en-GB" dirty="0"/>
              <a:t>DEVWKS-2656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Confirm the requests and variables are there.</a:t>
            </a:r>
          </a:p>
          <a:p>
            <a:pPr marL="628650" marR="0" lvl="1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i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will use them during the session.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A1682-0EDA-4DA6-8220-1C9E6C3267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1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2E0AB-AE72-3F70-1B55-827BECD9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8EE4C-6870-C10A-70D1-4F547240C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8FACA-D28C-4C86-77C1-E2A63B317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GB" b="0" i="0" dirty="0" err="1">
                <a:solidFill>
                  <a:srgbClr val="CCCCCC"/>
                </a:solidFill>
                <a:effectLst/>
                <a:latin typeface="-apple-system"/>
              </a:rPr>
              <a:t>ThousandEyes</a:t>
            </a:r>
            <a:r>
              <a:rPr lang="en-GB" b="0" i="0" dirty="0">
                <a:solidFill>
                  <a:srgbClr val="CCCCCC"/>
                </a:solidFill>
                <a:effectLst/>
                <a:latin typeface="-apple-system"/>
              </a:rPr>
              <a:t> will generate new OAuth Bearer Token for you and show it in a new popup window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1526-536D-A129-AF10-4E04C127F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25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4D5-883F-6270-906C-6D9202F9E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27E2D-146A-96B0-8A01-52CAF78B7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16D11-36CF-0D58-BC39-1D47C555C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176BE-46C4-6D4E-385C-815B735400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29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45F5-E0F9-712F-BC62-D6E2FACB8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49FED-2B53-7D27-6575-16DDA0076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A6CB1-DAAD-0DC1-1974-C41979229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reate an </a:t>
            </a:r>
            <a:r>
              <a:rPr lang="en-GB" sz="12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Server </a:t>
            </a:r>
            <a:r>
              <a:rPr lang="en-GB" sz="12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 that validates </a:t>
            </a:r>
            <a:r>
              <a:rPr lang="en-GB" sz="12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www.google.com</a:t>
            </a:r>
            <a:endParaRPr lang="en-ES" sz="105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85CA-9510-A467-AE31-E357DA6AE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25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29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D26F4-BBBA-DF69-7D04-F217C5F3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35832-7660-CD15-D14D-73496458C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C01D2-E65B-A5CF-7FE4-67D52726E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53673-153C-B038-3A9D-EE67E440E2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9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4905-C283-FCED-D282-F8956A929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BA4F91-705B-306A-7C9F-1EF1A0138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0B5DA-D879-1792-4E89-DBDF49369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13B9-D9D9-3647-81B4-A51B69A41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739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4979-BBF0-BAC5-310E-001A449FC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F7137-BF10-7050-A04F-D68AFD2EB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BEB03-025E-1F0F-CADF-517F2A2B5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8FB7-5529-F298-E7C0-949711FF66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03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B3FB-AE69-E02B-5FFB-E75E4953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33EAF-6F99-8877-ED05-A577C0D2A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DAC28-884F-C66F-8A3F-A401C6DB7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A61D6-A8B2-972D-8965-787AF90B7F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952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89F7-AD17-064A-85EC-C81159DE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B802EB-1CD4-EB5F-E591-C5DBAD00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A8C97-6112-8454-23D5-856707CF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B5242-8E87-53D6-38A3-5C17886F0C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3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63BF6-CB13-84BD-3284-5504B7335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AEAD4-8AA4-1F00-81EC-DFE26C7B81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BC416-F641-3B53-77F3-C1F04180B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EAF9A-037D-3972-E721-D054B443C2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9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B0BE8-768F-7CB7-4A5C-04B2EE5C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5ECE0-19B3-14C7-E682-E7324B7F2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55EB9-D011-751E-C235-D062518AF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3EAC-8D5E-1812-025D-A1B2D4BBAF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0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532A-8B07-25A0-E052-748F5A89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5B6B21-D3C7-2DE0-9D81-A8C3A442A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07552-3769-4B46-B71D-4BF719655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F9027-7F43-5BD5-262D-6BF7ED6B6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9C921-BC6D-AFCF-13BC-94F010BB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BC43F-B084-87C2-A878-11202DB70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A2E15-9575-2F2D-EB5A-8DA091A94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D4B84-5E20-F1C2-BD87-2900CE0A5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01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41E3-3B7B-2C26-3C2C-8B3665474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67DAD-5D26-455D-E567-159A4EA3E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A0CB8-FDEC-918A-7A75-A9238461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CCE32-59B0-C79B-45EC-47248B3EB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Agenda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Goal</a:t>
            </a:r>
          </a:p>
          <a:p>
            <a:pPr marL="628650" lvl="1" indent="-171450" rtl="0" fontAlgn="base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goal of the talk is that you understand how easy is to stream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ThousandEyes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telemetry data to any observability backend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52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DE9BA-CC7E-18F1-BAC0-01F6DEA9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09AB0-F115-CAB1-3B8D-F117CD2BB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080E0-7F21-E39B-ACD2-8D08925C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BC7EB-9650-AA98-2E91-41CAE85DF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0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C54B2-FD7B-10C5-7C8B-F7CADA633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57DBF6-3247-00B5-83F2-76C0647F6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ABC56-3A65-50A6-4DA3-76935F6A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E1370-BE9D-CA14-BCAC-DAB6E4865B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101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1DADF-BF1D-7A93-4EEF-816B23A29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9AE8BE-B29F-3066-EA10-697A67FC9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2B7FD-3DB1-5AA5-2782-9F5998698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CF115-FB25-ADA5-809F-9F98390E3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20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E999-B781-04B0-2025-DA5F42B3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8EEDB-5419-A603-1C83-693721CC4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ABFAC-813E-E96D-5246-D7EFB01D7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CCCCCC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1C17-D40D-C1FC-8DC3-7947791AE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2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3C95-529F-12E6-9B27-AFB00755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AB813-8BAC-4909-E8D9-A450B621F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198A66-8EB0-9832-312A-A1077AD8F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34582-EECD-7840-3D11-761B01651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57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7FC59-8B90-CBFE-00BA-221F2F7B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E43BD-DDFD-6DDC-9626-D4CB4B0DE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1E7716-E74F-1144-C091-7D1779691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CBE9F-B851-77C7-D2FE-1B29D656B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9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47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3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r>
              <a:rPr lang="en-US" dirty="0"/>
              <a:t>- </a:t>
            </a: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Cloud Native Computing Foundation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 (CNCF)</a:t>
            </a:r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- Vendor agnostic</a:t>
            </a: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0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5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65887" eaLnBrk="1" hangingPunct="1">
              <a:spcBef>
                <a:spcPct val="0"/>
              </a:spcBef>
              <a:defRPr/>
            </a:pPr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57066" indent="-29117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64717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30604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96491" indent="-23294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62377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3028264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94151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960038" indent="-232943" defTabSz="4658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E1A6D400-C829-4070-B5E9-1BF68645D698}" type="slidenum">
              <a:rPr lang="en-US" altLang="en-US" smtClean="0">
                <a:latin typeface="CiscoSansTT Light" panose="020B0503020201020303" pitchFamily="34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8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037D-E554-E446-BB11-8D1CDD2F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49938-8E45-0F7B-EC8A-1A3584F8C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A413B-165A-A49E-A4D5-3FB30A929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700"/>
              </a:lnSpc>
            </a:pPr>
            <a:endParaRPr lang="en-GB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0B504-84BD-1FC4-D20A-DBC191EC7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3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colive.com/emea/learn/session-catalog.html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.html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D4B38-FF77-CF04-7C95-76CFD3AE8B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63FC34A-572B-97BE-85FF-F8311E541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A52453F-FF4A-0414-C7B9-2089AE11D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9DDE7-AB9E-2E3D-90AB-C5FB465B7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AC056-DD71-7F29-6FA3-C9725120F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8" t="-18852" r="32354" b="52873"/>
          <a:stretch/>
        </p:blipFill>
        <p:spPr>
          <a:xfrm>
            <a:off x="4571999" y="0"/>
            <a:ext cx="4572001" cy="5143501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8B2080-2E07-B787-B79D-70100FB32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1C1234-9EFC-2BDD-517A-94EFCEF019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88E88F-A484-DD6F-2395-017C7EBBE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3" r="32354" b="52876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7D16C-A3FB-6723-A419-97B81497A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A8C4689-3E40-80D0-3424-E7CAA017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E8DA8C9-4A41-F837-5C24-BBAC1BD96F6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422CC-88CC-3E6B-3078-D878CDEC3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8984" r="2591" b="48984"/>
          <a:stretch/>
        </p:blipFill>
        <p:spPr>
          <a:xfrm rot="16200000">
            <a:off x="6515689" y="2515189"/>
            <a:ext cx="5143500" cy="113122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7A8B04-37EC-4812-451B-F820E58B3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1398CA4-2C0C-F12F-326D-75B5DF1DDB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0B0F335-6E8E-75C8-F1F5-983929FDE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6254187-EB0E-4D58-EF81-84B7F529ABE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13655D8-B128-7089-C4E9-3C5FCECC0A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C971585-F210-0D1B-8861-79B755678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159AF38-59CB-A584-6E2E-BDBA5EA71E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E9A0050-A739-5863-B6E7-12FF7F80B0E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4AD0186-2830-F67C-3203-CE6F927D1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805E569-0928-C09E-2890-EE10AA065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26DEFA1-6BD7-7126-0210-FF63E4E30F6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Rectangle 4">
            <a:extLst>
              <a:ext uri="{FF2B5EF4-FFF2-40B4-BE49-F238E27FC236}">
                <a16:creationId xmlns:a16="http://schemas.microsoft.com/office/drawing/2014/main" id="{B5D1337C-1180-11FD-ADD1-7C5EB2F17C9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E5EC404-F194-F529-2334-5ED53DCC6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8CCC0C-DD87-CD6A-3BE4-7639A575553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E238DE6-A1E7-5C3A-5EFE-85ABF6328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7962963-D03D-1ADD-1D74-ADEA64D8D38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5F420A-C183-F7E8-C12C-B2D6BC023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3012C16-870B-55FD-0286-B62F28E5763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2F29DC2-8E40-F976-0DDA-4AFF66D04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A4B7EB5-F151-15A2-FC44-9B251AF111D5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E4FFB02-4194-CF74-3236-5055657A5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16A0572-34E9-2B74-23C2-E89945C4843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53B4001-CC3E-902A-CA89-901EA4DE5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2FC02C5-BEA9-1C8E-7AF2-1943C2530BC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BDBA677-05A6-FBB6-DB28-935F4844C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555C915-D69F-EEB1-4611-4C52DBE264B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2A0A893A-2B16-2E94-9D21-F5788EFFE9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BFBEC73-A61B-36E0-7E28-5CB60684D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FD7464D-4FF8-B2CD-3F0D-D39E2DB877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987365F-0E59-072D-331E-2286D4CE9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0ED4D75-D9AB-A3CD-707D-A263B1EA3E6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5B9CB89-54CF-4DEB-CD85-222DDE0B2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A924548-F42A-0B47-5983-E606945468F1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F58218E8-FD81-84E5-00D9-0938564B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6573E92-E1CC-E4FC-70C3-36B029151E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E0823A-B26B-A7FA-2E99-546C8C6F63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4425" b="49480"/>
          <a:stretch/>
        </p:blipFill>
        <p:spPr>
          <a:xfrm>
            <a:off x="4920814" y="1217082"/>
            <a:ext cx="4223186" cy="3938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BD809675-5E05-7B79-65B6-DCBC2678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4B2BB5F-CBA1-3167-FDA5-53728E107BC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2AE8CDF-7FF2-CADE-C871-084A33E29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F70877-4123-D005-DC71-2CF39BDDA6F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7C89E34-32A3-C79E-CC01-4EA887256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DFB1286-E15D-60AA-F1B5-D577BCD9FB7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B4CA152E-41A2-2D9F-502B-4F9D03B6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2570470-A5A2-0F6E-E120-A535988498D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8D209C-3F9E-E494-AA75-928D45F5B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364158F-7EE5-AF4F-914A-055B61072A3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E2F0478E-658C-D949-7122-9A4C97592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DD67970F-0400-2791-9795-5E361E265CC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ong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4AFAB2-39E3-5F54-7D82-9867627505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AEA60703-D396-290E-39C5-0D557C2F6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92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9CEA6759-BD7B-8728-5F82-AD92DDCCE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D36E6D2-E24A-CE14-7081-E8B8C0698A6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59193A8-1DA2-F0C8-25A7-D8B9B1D3C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B6FF998-BB6E-1EEB-A29E-3C2FF4979E5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A6B1331-5B27-C964-AA28-D2496D73E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60B1F85-CCDE-9705-7ACD-E33676D82F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2E87932-134F-AFE1-A768-13DF41D53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123B2364-3BD9-03AD-C732-941E91489FA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67D834B-3254-FC93-254E-2B4D1F89A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BA74448-D8B2-E727-7695-048BF781F33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738DEB6-B4FD-EEB5-6457-734383CA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3682DA5-2FE7-D365-B965-583557A141D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6139ED4-7050-D591-139C-775D6510B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D2CEF8E-CFBE-F221-AB74-3CFE8F71084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081C19-4360-AC86-A674-8D6A2AE88E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54D5B2-9885-3245-33C9-1B940AE7BD4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F56D2C-0B16-331E-E070-3567A862A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1AB80EC-CDF6-6AFA-E27C-BEECCE69DDAC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F9C498F-2E59-8727-5441-9C6AB8D96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29DE590-61E3-0D9A-2E9A-78AAD692473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95A2DE-F35E-CA2D-555C-36BFC9598E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1998" b="44963"/>
          <a:stretch>
            <a:fillRect/>
          </a:stretch>
        </p:blipFill>
        <p:spPr>
          <a:xfrm rot="19800000">
            <a:off x="4478341" y="1208057"/>
            <a:ext cx="6203961" cy="4490863"/>
          </a:xfrm>
          <a:custGeom>
            <a:avLst/>
            <a:gdLst>
              <a:gd name="connsiteX0" fmla="*/ 6203961 w 6203961"/>
              <a:gd name="connsiteY0" fmla="*/ 0 h 4490863"/>
              <a:gd name="connsiteX1" fmla="*/ 3611160 w 6203961"/>
              <a:gd name="connsiteY1" fmla="*/ 4490863 h 4490863"/>
              <a:gd name="connsiteX2" fmla="*/ 0 w 6203961"/>
              <a:gd name="connsiteY2" fmla="*/ 2405959 h 4490863"/>
              <a:gd name="connsiteX3" fmla="*/ 0 w 6203961"/>
              <a:gd name="connsiteY3" fmla="*/ 0 h 449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3961" h="4490863">
                <a:moveTo>
                  <a:pt x="6203961" y="0"/>
                </a:moveTo>
                <a:lnTo>
                  <a:pt x="3611160" y="4490863"/>
                </a:lnTo>
                <a:lnTo>
                  <a:pt x="0" y="240595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6400800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457200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2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B0181AE-4CE8-AFE4-8A92-B4480A3CAB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64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ex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712A-4CCA-49D1-50AB-7E4B66D0E5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457200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C1130-1E57-C493-2235-D15EE07018EF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6065496" y="671480"/>
            <a:chExt cx="1585994" cy="3055573"/>
          </a:xfrm>
          <a:effectLst>
            <a:outerShdw blurRad="1016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5542D8B2-9762-BFF7-8B7D-21C7700E7D3E}"/>
                </a:ext>
              </a:extLst>
            </p:cNvPr>
            <p:cNvSpPr/>
            <p:nvPr/>
          </p:nvSpPr>
          <p:spPr>
            <a:xfrm>
              <a:off x="6102626" y="671480"/>
              <a:ext cx="1510748" cy="3055573"/>
            </a:xfrm>
            <a:prstGeom prst="roundRect">
              <a:avLst>
                <a:gd name="adj" fmla="val 14035"/>
              </a:avLst>
            </a:prstGeom>
            <a:solidFill>
              <a:schemeClr val="bg2">
                <a:lumMod val="95000"/>
              </a:schemeClr>
            </a:solidFill>
            <a:ln w="25400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FDF14D-BC48-3741-A685-A85CE3B2E6A6}"/>
                </a:ext>
              </a:extLst>
            </p:cNvPr>
            <p:cNvSpPr/>
            <p:nvPr/>
          </p:nvSpPr>
          <p:spPr>
            <a:xfrm>
              <a:off x="6738425" y="3415875"/>
              <a:ext cx="239151" cy="23915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903D0B-35FB-BC4A-F142-765BF43FB9E6}"/>
                </a:ext>
              </a:extLst>
            </p:cNvPr>
            <p:cNvGrpSpPr/>
            <p:nvPr/>
          </p:nvGrpSpPr>
          <p:grpSpPr>
            <a:xfrm>
              <a:off x="6630390" y="778740"/>
              <a:ext cx="372443" cy="44866"/>
              <a:chOff x="3352003" y="1669622"/>
              <a:chExt cx="1489815" cy="179469"/>
            </a:xfrm>
            <a:solidFill>
              <a:schemeClr val="bg2">
                <a:lumMod val="85000"/>
              </a:schemeClr>
            </a:solidFill>
          </p:grpSpPr>
          <p:sp>
            <p:nvSpPr>
              <p:cNvPr id="15" name="Rounded Rectangle 30">
                <a:extLst>
                  <a:ext uri="{FF2B5EF4-FFF2-40B4-BE49-F238E27FC236}">
                    <a16:creationId xmlns:a16="http://schemas.microsoft.com/office/drawing/2014/main" id="{DF94FCD4-A56D-A35A-978F-015DA09384F0}"/>
                  </a:ext>
                </a:extLst>
              </p:cNvPr>
              <p:cNvSpPr/>
              <p:nvPr/>
            </p:nvSpPr>
            <p:spPr>
              <a:xfrm>
                <a:off x="3744506" y="1704491"/>
                <a:ext cx="1097312" cy="10973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AD76D-8462-9706-07B0-A017F75166A6}"/>
                  </a:ext>
                </a:extLst>
              </p:cNvPr>
              <p:cNvSpPr/>
              <p:nvPr/>
            </p:nvSpPr>
            <p:spPr>
              <a:xfrm>
                <a:off x="3352003" y="1669622"/>
                <a:ext cx="179469" cy="1794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ound Same Side Corner Rectangle 36">
              <a:extLst>
                <a:ext uri="{FF2B5EF4-FFF2-40B4-BE49-F238E27FC236}">
                  <a16:creationId xmlns:a16="http://schemas.microsoft.com/office/drawing/2014/main" id="{F7154F85-64ED-FB73-1502-6C22D1CAA6C5}"/>
                </a:ext>
              </a:extLst>
            </p:cNvPr>
            <p:cNvSpPr/>
            <p:nvPr/>
          </p:nvSpPr>
          <p:spPr>
            <a:xfrm rot="5400000">
              <a:off x="7491471" y="1404545"/>
              <a:ext cx="274320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CBA3F6-9FED-35CB-0F36-556B447D14A8}"/>
                </a:ext>
              </a:extLst>
            </p:cNvPr>
            <p:cNvGrpSpPr/>
            <p:nvPr/>
          </p:nvGrpSpPr>
          <p:grpSpPr>
            <a:xfrm>
              <a:off x="6065496" y="1290241"/>
              <a:ext cx="27432" cy="440900"/>
              <a:chOff x="6038862" y="1290244"/>
              <a:chExt cx="45720" cy="585979"/>
            </a:xfrm>
          </p:grpSpPr>
          <p:sp>
            <p:nvSpPr>
              <p:cNvPr id="13" name="Round Same Side Corner Rectangle 38">
                <a:extLst>
                  <a:ext uri="{FF2B5EF4-FFF2-40B4-BE49-F238E27FC236}">
                    <a16:creationId xmlns:a16="http://schemas.microsoft.com/office/drawing/2014/main" id="{03ACD912-83CE-8865-2EB9-D895F845E8DD}"/>
                  </a:ext>
                </a:extLst>
              </p:cNvPr>
              <p:cNvSpPr/>
              <p:nvPr/>
            </p:nvSpPr>
            <p:spPr>
              <a:xfrm rot="16200000" flipH="1">
                <a:off x="5927829" y="1401278"/>
                <a:ext cx="267787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 Same Side Corner Rectangle 39">
                <a:extLst>
                  <a:ext uri="{FF2B5EF4-FFF2-40B4-BE49-F238E27FC236}">
                    <a16:creationId xmlns:a16="http://schemas.microsoft.com/office/drawing/2014/main" id="{B97BB18C-CDE4-A7C4-32EB-718FD2FABFCE}"/>
                  </a:ext>
                </a:extLst>
              </p:cNvPr>
              <p:cNvSpPr/>
              <p:nvPr/>
            </p:nvSpPr>
            <p:spPr>
              <a:xfrm rot="16200000" flipH="1">
                <a:off x="5927829" y="1719471"/>
                <a:ext cx="26778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2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F1FE4C-AD90-8A7D-A664-A48F8AA8C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062DCE0-D9B7-1C27-517E-4DFA056BC8F5}"/>
              </a:ext>
            </a:extLst>
          </p:cNvPr>
          <p:cNvSpPr txBox="1">
            <a:spLocks/>
          </p:cNvSpPr>
          <p:nvPr userDrawn="1"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the Webex 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  <a:r>
              <a:rPr lang="en-US" sz="14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with the speaker after the session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AF88FC-A9BC-4847-D687-2210EC20DEF1}"/>
              </a:ext>
            </a:extLst>
          </p:cNvPr>
          <p:cNvSpPr txBox="1">
            <a:spLocks/>
          </p:cNvSpPr>
          <p:nvPr userDrawn="1"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Events mobile </a:t>
            </a:r>
            <a:r>
              <a:rPr lang="en-US" sz="1000" kern="0">
                <a:latin typeface="CiscoSansTT Light" panose="020B0503020201020303" pitchFamily="34" charset="0"/>
                <a:cs typeface="CiscoSansTT Light" panose="020B0503020201020303" pitchFamily="34" charset="0"/>
              </a:rPr>
              <a:t>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953E056-C70C-8D7F-FA92-2FFBA2988C7C}"/>
              </a:ext>
            </a:extLst>
          </p:cNvPr>
          <p:cNvSpPr txBox="1">
            <a:spLocks/>
          </p:cNvSpPr>
          <p:nvPr userDrawn="1"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64A7CD2-263B-2F02-9441-8BBFF5CE75A9}"/>
              </a:ext>
            </a:extLst>
          </p:cNvPr>
          <p:cNvSpPr txBox="1">
            <a:spLocks/>
          </p:cNvSpPr>
          <p:nvPr userDrawn="1"/>
        </p:nvSpPr>
        <p:spPr>
          <a:xfrm>
            <a:off x="447234" y="3906810"/>
            <a:ext cx="3941886" cy="58222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270" indent="0" defTabSz="914355">
              <a:spcBef>
                <a:spcPts val="0"/>
              </a:spcBef>
              <a:buNone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Webex spaces will be moderated </a:t>
            </a:r>
            <a:br>
              <a:rPr lang="en-US" sz="16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cs typeface="CiscoSansTT Light" panose="020B0503020201020303" pitchFamily="34" charset="0"/>
              </a:rPr>
            </a:b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/>
                <a:cs typeface="CiscoSansTT Light"/>
                <a:sym typeface="Arial" pitchFamily="34" charset="0"/>
              </a:rPr>
              <a:t>by the speaker until </a:t>
            </a:r>
            <a:r>
              <a:rPr lang="en-US" sz="1600" kern="0">
                <a:solidFill>
                  <a:schemeClr val="accent1"/>
                </a:solidFill>
                <a:latin typeface="CiscoSansTT Light"/>
                <a:cs typeface="CiscoSansTT Light"/>
              </a:rPr>
              <a:t>February 28, 2025.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87F7E2-AA06-DA51-4B21-287B5F5BC280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12A76B-3A65-0551-5CB5-C6C453AE7C86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893AD-C605-644B-7018-5EF21C41DB72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AB6FE8-5435-2A55-38FA-EE57046BED59}"/>
              </a:ext>
            </a:extLst>
          </p:cNvPr>
          <p:cNvSpPr>
            <a:spLocks noChangeAspect="1"/>
          </p:cNvSpPr>
          <p:nvPr userDrawn="1"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C38C6B0E-D982-3DA3-629C-145334DC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ooter Placeholder 2">
            <a:extLst>
              <a:ext uri="{FF2B5EF4-FFF2-40B4-BE49-F238E27FC236}">
                <a16:creationId xmlns:a16="http://schemas.microsoft.com/office/drawing/2014/main" id="{200B3CA6-64CB-749A-8E70-F6478C32A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9F58352C-F2E4-CE99-772E-D6DA0642C34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77BCDF-A875-D44D-619B-A0561338A5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666CB-5B14-0F45-3ED7-35A22905711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7ABE04DD-ADF8-E875-0C85-3E0E9272774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187C0C0F-C689-6A9E-2236-3AF2A7C1EB4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C15F203E-8AD8-1609-3C62-E27C634E66A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B5CBEA14-DD9F-C251-F242-846101F27FD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7127C6F4-B045-9513-9446-56991D4C433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BC8918-B05E-ACF9-9320-6EE6526243E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AD32807-3B37-6B46-AD8A-AD8F7D3A3F2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08E7254E-E098-B1EB-FD1E-9A0DED38361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09850DE5-9BD5-8EC0-505E-FD6C6BFB7A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50F88026-B7B0-4552-F29D-99312BC355A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2ED1235A-2BB4-89B0-2F76-D80F11C7963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Title 3">
            <a:extLst>
              <a:ext uri="{FF2B5EF4-FFF2-40B4-BE49-F238E27FC236}">
                <a16:creationId xmlns:a16="http://schemas.microsoft.com/office/drawing/2014/main" id="{D8CC500A-43A7-5698-4152-A3E16E20174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5200" y="192024"/>
            <a:ext cx="41268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Webex App</a:t>
            </a:r>
          </a:p>
        </p:txBody>
      </p:sp>
    </p:spTree>
    <p:extLst>
      <p:ext uri="{BB962C8B-B14F-4D97-AF65-F5344CB8AC3E}">
        <p14:creationId xmlns:p14="http://schemas.microsoft.com/office/powerpoint/2010/main" val="25007394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Surv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E12CF43-A7C9-0237-AA8C-B7A037F30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591" t="49458" r="2591" b="49458"/>
          <a:stretch/>
        </p:blipFill>
        <p:spPr>
          <a:xfrm>
            <a:off x="0" y="0"/>
            <a:ext cx="9144000" cy="107272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E80827-E29B-1142-F2C8-E8B09BBD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016F85A-2714-6883-BC2E-3D8646025CC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B175E69-B25D-C673-AFAF-4F552BC95B99}"/>
              </a:ext>
            </a:extLst>
          </p:cNvPr>
          <p:cNvSpPr txBox="1">
            <a:spLocks/>
          </p:cNvSpPr>
          <p:nvPr userDrawn="1"/>
        </p:nvSpPr>
        <p:spPr>
          <a:xfrm>
            <a:off x="1119347" y="1403015"/>
            <a:ext cx="5560590" cy="1098621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Participants who fill out a minimum of 4 session surveys and the overall event survey will get a unique Cisco Live t-shirt.</a:t>
            </a:r>
          </a:p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(from 11:30 on Thursday, while supplies last)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C3586FD-A6A2-F6ED-C0B1-81E8AD3A3018}"/>
              </a:ext>
            </a:extLst>
          </p:cNvPr>
          <p:cNvSpPr txBox="1">
            <a:spLocks/>
          </p:cNvSpPr>
          <p:nvPr userDrawn="1"/>
        </p:nvSpPr>
        <p:spPr>
          <a:xfrm>
            <a:off x="1119344" y="3125077"/>
            <a:ext cx="5560589" cy="959869"/>
          </a:xfrm>
          <a:prstGeom prst="rect">
            <a:avLst/>
          </a:prstGeom>
        </p:spPr>
        <p:txBody>
          <a:bodyPr anchor="ctr"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rgbClr val="101820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All surveys can be taken in the Cisco Events mobile app or by logging into the Session Catalog and clicking the ‘Participant Dashboard’ link at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  <a:hlinkClick r:id="rId3"/>
              </a:rPr>
              <a:t>https://www.ciscolive.com/emea/learn/session-catalog.html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01820"/>
                </a:solidFill>
                <a:effectLst/>
                <a:uLnTx/>
                <a:uFillTx/>
                <a:latin typeface="CiscoSansTT Light"/>
              </a:rPr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1A4482-0B1C-31D2-C6BE-753BA9527DB7}"/>
              </a:ext>
            </a:extLst>
          </p:cNvPr>
          <p:cNvCxnSpPr>
            <a:cxnSpLocks/>
          </p:cNvCxnSpPr>
          <p:nvPr userDrawn="1"/>
        </p:nvCxnSpPr>
        <p:spPr>
          <a:xfrm>
            <a:off x="1221897" y="2751588"/>
            <a:ext cx="5525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24">
            <a:extLst>
              <a:ext uri="{FF2B5EF4-FFF2-40B4-BE49-F238E27FC236}">
                <a16:creationId xmlns:a16="http://schemas.microsoft.com/office/drawing/2014/main" id="{FA743B7F-2A8A-F6C9-B4E1-7640C39B478A}"/>
              </a:ext>
            </a:extLst>
          </p:cNvPr>
          <p:cNvSpPr/>
          <p:nvPr userDrawn="1"/>
        </p:nvSpPr>
        <p:spPr>
          <a:xfrm>
            <a:off x="535104" y="1488971"/>
            <a:ext cx="435940" cy="432506"/>
          </a:xfrm>
          <a:custGeom>
            <a:avLst/>
            <a:gdLst>
              <a:gd name="connsiteX0" fmla="*/ 2178 w 578726"/>
              <a:gd name="connsiteY0" fmla="*/ 572072 h 574166"/>
              <a:gd name="connsiteX1" fmla="*/ 7226 w 578726"/>
              <a:gd name="connsiteY1" fmla="*/ 574167 h 574166"/>
              <a:gd name="connsiteX2" fmla="*/ 9512 w 578726"/>
              <a:gd name="connsiteY2" fmla="*/ 573786 h 574166"/>
              <a:gd name="connsiteX3" fmla="*/ 466712 w 578726"/>
              <a:gd name="connsiteY3" fmla="*/ 421386 h 574166"/>
              <a:gd name="connsiteX4" fmla="*/ 471380 w 578726"/>
              <a:gd name="connsiteY4" fmla="*/ 416242 h 574166"/>
              <a:gd name="connsiteX5" fmla="*/ 469475 w 578726"/>
              <a:gd name="connsiteY5" fmla="*/ 409575 h 574166"/>
              <a:gd name="connsiteX6" fmla="*/ 402228 w 578726"/>
              <a:gd name="connsiteY6" fmla="*/ 342329 h 574166"/>
              <a:gd name="connsiteX7" fmla="*/ 421564 w 578726"/>
              <a:gd name="connsiteY7" fmla="*/ 312230 h 574166"/>
              <a:gd name="connsiteX8" fmla="*/ 440614 w 578726"/>
              <a:gd name="connsiteY8" fmla="*/ 293180 h 574166"/>
              <a:gd name="connsiteX9" fmla="*/ 473951 w 578726"/>
              <a:gd name="connsiteY9" fmla="*/ 259842 h 574166"/>
              <a:gd name="connsiteX10" fmla="*/ 493001 w 578726"/>
              <a:gd name="connsiteY10" fmla="*/ 240792 h 574166"/>
              <a:gd name="connsiteX11" fmla="*/ 526339 w 578726"/>
              <a:gd name="connsiteY11" fmla="*/ 207455 h 574166"/>
              <a:gd name="connsiteX12" fmla="*/ 545389 w 578726"/>
              <a:gd name="connsiteY12" fmla="*/ 188405 h 574166"/>
              <a:gd name="connsiteX13" fmla="*/ 578726 w 578726"/>
              <a:gd name="connsiteY13" fmla="*/ 155067 h 574166"/>
              <a:gd name="connsiteX14" fmla="*/ 564439 w 578726"/>
              <a:gd name="connsiteY14" fmla="*/ 155067 h 574166"/>
              <a:gd name="connsiteX15" fmla="*/ 545389 w 578726"/>
              <a:gd name="connsiteY15" fmla="*/ 174117 h 574166"/>
              <a:gd name="connsiteX16" fmla="*/ 512051 w 578726"/>
              <a:gd name="connsiteY16" fmla="*/ 207455 h 574166"/>
              <a:gd name="connsiteX17" fmla="*/ 493001 w 578726"/>
              <a:gd name="connsiteY17" fmla="*/ 226505 h 574166"/>
              <a:gd name="connsiteX18" fmla="*/ 459664 w 578726"/>
              <a:gd name="connsiteY18" fmla="*/ 259842 h 574166"/>
              <a:gd name="connsiteX19" fmla="*/ 440614 w 578726"/>
              <a:gd name="connsiteY19" fmla="*/ 278892 h 574166"/>
              <a:gd name="connsiteX20" fmla="*/ 407276 w 578726"/>
              <a:gd name="connsiteY20" fmla="*/ 312230 h 574166"/>
              <a:gd name="connsiteX21" fmla="*/ 390893 w 578726"/>
              <a:gd name="connsiteY21" fmla="*/ 330994 h 574166"/>
              <a:gd name="connsiteX22" fmla="*/ 260020 w 578726"/>
              <a:gd name="connsiteY22" fmla="*/ 200120 h 574166"/>
              <a:gd name="connsiteX23" fmla="*/ 276117 w 578726"/>
              <a:gd name="connsiteY23" fmla="*/ 171736 h 574166"/>
              <a:gd name="connsiteX24" fmla="*/ 295167 w 578726"/>
              <a:gd name="connsiteY24" fmla="*/ 152686 h 574166"/>
              <a:gd name="connsiteX25" fmla="*/ 328505 w 578726"/>
              <a:gd name="connsiteY25" fmla="*/ 119348 h 574166"/>
              <a:gd name="connsiteX26" fmla="*/ 347555 w 578726"/>
              <a:gd name="connsiteY26" fmla="*/ 100298 h 574166"/>
              <a:gd name="connsiteX27" fmla="*/ 380892 w 578726"/>
              <a:gd name="connsiteY27" fmla="*/ 66961 h 574166"/>
              <a:gd name="connsiteX28" fmla="*/ 399942 w 578726"/>
              <a:gd name="connsiteY28" fmla="*/ 47911 h 574166"/>
              <a:gd name="connsiteX29" fmla="*/ 433280 w 578726"/>
              <a:gd name="connsiteY29" fmla="*/ 14573 h 574166"/>
              <a:gd name="connsiteX30" fmla="*/ 418992 w 578726"/>
              <a:gd name="connsiteY30" fmla="*/ 14573 h 574166"/>
              <a:gd name="connsiteX31" fmla="*/ 399942 w 578726"/>
              <a:gd name="connsiteY31" fmla="*/ 33623 h 574166"/>
              <a:gd name="connsiteX32" fmla="*/ 366605 w 578726"/>
              <a:gd name="connsiteY32" fmla="*/ 66961 h 574166"/>
              <a:gd name="connsiteX33" fmla="*/ 347555 w 578726"/>
              <a:gd name="connsiteY33" fmla="*/ 86011 h 574166"/>
              <a:gd name="connsiteX34" fmla="*/ 314217 w 578726"/>
              <a:gd name="connsiteY34" fmla="*/ 119348 h 574166"/>
              <a:gd name="connsiteX35" fmla="*/ 295167 w 578726"/>
              <a:gd name="connsiteY35" fmla="*/ 138398 h 574166"/>
              <a:gd name="connsiteX36" fmla="*/ 261830 w 578726"/>
              <a:gd name="connsiteY36" fmla="*/ 171736 h 574166"/>
              <a:gd name="connsiteX37" fmla="*/ 249352 w 578726"/>
              <a:gd name="connsiteY37" fmla="*/ 189548 h 574166"/>
              <a:gd name="connsiteX38" fmla="*/ 164579 w 578726"/>
              <a:gd name="connsiteY38" fmla="*/ 104775 h 574166"/>
              <a:gd name="connsiteX39" fmla="*/ 157912 w 578726"/>
              <a:gd name="connsiteY39" fmla="*/ 102870 h 574166"/>
              <a:gd name="connsiteX40" fmla="*/ 152768 w 578726"/>
              <a:gd name="connsiteY40" fmla="*/ 107537 h 574166"/>
              <a:gd name="connsiteX41" fmla="*/ 368 w 578726"/>
              <a:gd name="connsiteY41" fmla="*/ 564737 h 574166"/>
              <a:gd name="connsiteX42" fmla="*/ 2083 w 578726"/>
              <a:gd name="connsiteY42" fmla="*/ 572072 h 574166"/>
              <a:gd name="connsiteX43" fmla="*/ 162770 w 578726"/>
              <a:gd name="connsiteY43" fmla="*/ 123063 h 574166"/>
              <a:gd name="connsiteX44" fmla="*/ 237636 w 578726"/>
              <a:gd name="connsiteY44" fmla="*/ 197930 h 574166"/>
              <a:gd name="connsiteX45" fmla="*/ 137814 w 578726"/>
              <a:gd name="connsiteY45" fmla="*/ 197930 h 574166"/>
              <a:gd name="connsiteX46" fmla="*/ 162770 w 578726"/>
              <a:gd name="connsiteY46" fmla="*/ 123063 h 574166"/>
              <a:gd name="connsiteX47" fmla="*/ 133052 w 578726"/>
              <a:gd name="connsiteY47" fmla="*/ 212217 h 574166"/>
              <a:gd name="connsiteX48" fmla="*/ 251924 w 578726"/>
              <a:gd name="connsiteY48" fmla="*/ 212217 h 574166"/>
              <a:gd name="connsiteX49" fmla="*/ 313836 w 578726"/>
              <a:gd name="connsiteY49" fmla="*/ 274130 h 574166"/>
              <a:gd name="connsiteX50" fmla="*/ 112382 w 578726"/>
              <a:gd name="connsiteY50" fmla="*/ 274130 h 574166"/>
              <a:gd name="connsiteX51" fmla="*/ 133052 w 578726"/>
              <a:gd name="connsiteY51" fmla="*/ 212217 h 574166"/>
              <a:gd name="connsiteX52" fmla="*/ 107620 w 578726"/>
              <a:gd name="connsiteY52" fmla="*/ 288417 h 574166"/>
              <a:gd name="connsiteX53" fmla="*/ 328124 w 578726"/>
              <a:gd name="connsiteY53" fmla="*/ 288417 h 574166"/>
              <a:gd name="connsiteX54" fmla="*/ 390036 w 578726"/>
              <a:gd name="connsiteY54" fmla="*/ 350330 h 574166"/>
              <a:gd name="connsiteX55" fmla="*/ 86951 w 578726"/>
              <a:gd name="connsiteY55" fmla="*/ 350330 h 574166"/>
              <a:gd name="connsiteX56" fmla="*/ 107620 w 578726"/>
              <a:gd name="connsiteY56" fmla="*/ 288417 h 574166"/>
              <a:gd name="connsiteX57" fmla="*/ 82188 w 578726"/>
              <a:gd name="connsiteY57" fmla="*/ 364617 h 574166"/>
              <a:gd name="connsiteX58" fmla="*/ 404324 w 578726"/>
              <a:gd name="connsiteY58" fmla="*/ 364617 h 574166"/>
              <a:gd name="connsiteX59" fmla="*/ 451187 w 578726"/>
              <a:gd name="connsiteY59" fmla="*/ 411480 h 574166"/>
              <a:gd name="connsiteX60" fmla="*/ 406133 w 578726"/>
              <a:gd name="connsiteY60" fmla="*/ 426530 h 574166"/>
              <a:gd name="connsiteX61" fmla="*/ 61614 w 578726"/>
              <a:gd name="connsiteY61" fmla="*/ 426530 h 574166"/>
              <a:gd name="connsiteX62" fmla="*/ 82283 w 578726"/>
              <a:gd name="connsiteY62" fmla="*/ 364617 h 574166"/>
              <a:gd name="connsiteX63" fmla="*/ 56756 w 578726"/>
              <a:gd name="connsiteY63" fmla="*/ 440817 h 574166"/>
              <a:gd name="connsiteX64" fmla="*/ 363176 w 578726"/>
              <a:gd name="connsiteY64" fmla="*/ 440817 h 574166"/>
              <a:gd name="connsiteX65" fmla="*/ 177438 w 578726"/>
              <a:gd name="connsiteY65" fmla="*/ 502730 h 574166"/>
              <a:gd name="connsiteX66" fmla="*/ 36087 w 578726"/>
              <a:gd name="connsiteY66" fmla="*/ 502730 h 574166"/>
              <a:gd name="connsiteX67" fmla="*/ 56756 w 578726"/>
              <a:gd name="connsiteY67" fmla="*/ 440817 h 574166"/>
              <a:gd name="connsiteX68" fmla="*/ 31325 w 578726"/>
              <a:gd name="connsiteY68" fmla="*/ 517017 h 574166"/>
              <a:gd name="connsiteX69" fmla="*/ 134576 w 578726"/>
              <a:gd name="connsiteY69" fmla="*/ 517017 h 574166"/>
              <a:gd name="connsiteX70" fmla="*/ 18466 w 578726"/>
              <a:gd name="connsiteY70" fmla="*/ 555689 h 574166"/>
              <a:gd name="connsiteX71" fmla="*/ 31325 w 578726"/>
              <a:gd name="connsiteY71" fmla="*/ 517017 h 574166"/>
              <a:gd name="connsiteX72" fmla="*/ 273831 w 578726"/>
              <a:gd name="connsiteY72" fmla="*/ 21717 h 574166"/>
              <a:gd name="connsiteX73" fmla="*/ 273831 w 578726"/>
              <a:gd name="connsiteY73" fmla="*/ 7429 h 574166"/>
              <a:gd name="connsiteX74" fmla="*/ 311931 w 578726"/>
              <a:gd name="connsiteY74" fmla="*/ 7429 h 574166"/>
              <a:gd name="connsiteX75" fmla="*/ 311931 w 578726"/>
              <a:gd name="connsiteY75" fmla="*/ 21717 h 574166"/>
              <a:gd name="connsiteX76" fmla="*/ 273831 w 578726"/>
              <a:gd name="connsiteY76" fmla="*/ 21717 h 574166"/>
              <a:gd name="connsiteX77" fmla="*/ 350031 w 578726"/>
              <a:gd name="connsiteY77" fmla="*/ 197930 h 574166"/>
              <a:gd name="connsiteX78" fmla="*/ 388131 w 578726"/>
              <a:gd name="connsiteY78" fmla="*/ 197930 h 574166"/>
              <a:gd name="connsiteX79" fmla="*/ 388131 w 578726"/>
              <a:gd name="connsiteY79" fmla="*/ 212217 h 574166"/>
              <a:gd name="connsiteX80" fmla="*/ 350031 w 578726"/>
              <a:gd name="connsiteY80" fmla="*/ 212217 h 574166"/>
              <a:gd name="connsiteX81" fmla="*/ 350031 w 578726"/>
              <a:gd name="connsiteY81" fmla="*/ 197930 h 574166"/>
              <a:gd name="connsiteX82" fmla="*/ 419183 w 578726"/>
              <a:gd name="connsiteY82" fmla="*/ 109823 h 574166"/>
              <a:gd name="connsiteX83" fmla="*/ 433470 w 578726"/>
              <a:gd name="connsiteY83" fmla="*/ 109823 h 574166"/>
              <a:gd name="connsiteX84" fmla="*/ 433470 w 578726"/>
              <a:gd name="connsiteY84" fmla="*/ 147923 h 574166"/>
              <a:gd name="connsiteX85" fmla="*/ 419183 w 578726"/>
              <a:gd name="connsiteY85" fmla="*/ 147923 h 574166"/>
              <a:gd name="connsiteX86" fmla="*/ 419183 w 578726"/>
              <a:gd name="connsiteY86" fmla="*/ 109823 h 574166"/>
              <a:gd name="connsiteX87" fmla="*/ 209537 w 578726"/>
              <a:gd name="connsiteY87" fmla="*/ 52673 h 574166"/>
              <a:gd name="connsiteX88" fmla="*/ 209537 w 578726"/>
              <a:gd name="connsiteY88" fmla="*/ 14573 h 574166"/>
              <a:gd name="connsiteX89" fmla="*/ 223825 w 578726"/>
              <a:gd name="connsiteY89" fmla="*/ 14573 h 574166"/>
              <a:gd name="connsiteX90" fmla="*/ 223825 w 578726"/>
              <a:gd name="connsiteY90" fmla="*/ 52673 h 574166"/>
              <a:gd name="connsiteX91" fmla="*/ 209537 w 578726"/>
              <a:gd name="connsiteY91" fmla="*/ 52673 h 574166"/>
              <a:gd name="connsiteX92" fmla="*/ 533483 w 578726"/>
              <a:gd name="connsiteY92" fmla="*/ 319373 h 574166"/>
              <a:gd name="connsiteX93" fmla="*/ 547770 w 578726"/>
              <a:gd name="connsiteY93" fmla="*/ 319373 h 574166"/>
              <a:gd name="connsiteX94" fmla="*/ 547770 w 578726"/>
              <a:gd name="connsiteY94" fmla="*/ 357473 h 574166"/>
              <a:gd name="connsiteX95" fmla="*/ 533483 w 578726"/>
              <a:gd name="connsiteY95" fmla="*/ 357473 h 574166"/>
              <a:gd name="connsiteX96" fmla="*/ 533483 w 578726"/>
              <a:gd name="connsiteY96" fmla="*/ 319373 h 574166"/>
              <a:gd name="connsiteX97" fmla="*/ 545675 w 578726"/>
              <a:gd name="connsiteY97" fmla="*/ 38671 h 574166"/>
              <a:gd name="connsiteX98" fmla="*/ 535578 w 578726"/>
              <a:gd name="connsiteY98" fmla="*/ 28575 h 574166"/>
              <a:gd name="connsiteX99" fmla="*/ 564153 w 578726"/>
              <a:gd name="connsiteY99" fmla="*/ 0 h 574166"/>
              <a:gd name="connsiteX100" fmla="*/ 574250 w 578726"/>
              <a:gd name="connsiteY100" fmla="*/ 10096 h 574166"/>
              <a:gd name="connsiteX101" fmla="*/ 545675 w 578726"/>
              <a:gd name="connsiteY101" fmla="*/ 38671 h 574166"/>
              <a:gd name="connsiteX102" fmla="*/ 502526 w 578726"/>
              <a:gd name="connsiteY102" fmla="*/ 102680 h 574166"/>
              <a:gd name="connsiteX103" fmla="*/ 540626 w 578726"/>
              <a:gd name="connsiteY103" fmla="*/ 102680 h 574166"/>
              <a:gd name="connsiteX104" fmla="*/ 540626 w 578726"/>
              <a:gd name="connsiteY104" fmla="*/ 116967 h 574166"/>
              <a:gd name="connsiteX105" fmla="*/ 502526 w 578726"/>
              <a:gd name="connsiteY105" fmla="*/ 116967 h 574166"/>
              <a:gd name="connsiteX106" fmla="*/ 502526 w 578726"/>
              <a:gd name="connsiteY106" fmla="*/ 102680 h 57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78726" h="574166">
                <a:moveTo>
                  <a:pt x="2178" y="572072"/>
                </a:moveTo>
                <a:cubicBezTo>
                  <a:pt x="3512" y="573405"/>
                  <a:pt x="5321" y="574167"/>
                  <a:pt x="7226" y="574167"/>
                </a:cubicBezTo>
                <a:cubicBezTo>
                  <a:pt x="7988" y="574167"/>
                  <a:pt x="8750" y="574072"/>
                  <a:pt x="9512" y="573786"/>
                </a:cubicBezTo>
                <a:lnTo>
                  <a:pt x="466712" y="421386"/>
                </a:lnTo>
                <a:cubicBezTo>
                  <a:pt x="469094" y="420624"/>
                  <a:pt x="470808" y="418624"/>
                  <a:pt x="471380" y="416242"/>
                </a:cubicBezTo>
                <a:cubicBezTo>
                  <a:pt x="471951" y="413861"/>
                  <a:pt x="471189" y="411290"/>
                  <a:pt x="469475" y="409575"/>
                </a:cubicBezTo>
                <a:lnTo>
                  <a:pt x="402228" y="342329"/>
                </a:lnTo>
                <a:cubicBezTo>
                  <a:pt x="413563" y="336994"/>
                  <a:pt x="421564" y="325565"/>
                  <a:pt x="421564" y="312230"/>
                </a:cubicBezTo>
                <a:cubicBezTo>
                  <a:pt x="421564" y="301752"/>
                  <a:pt x="430136" y="293180"/>
                  <a:pt x="440614" y="293180"/>
                </a:cubicBezTo>
                <a:cubicBezTo>
                  <a:pt x="458997" y="293180"/>
                  <a:pt x="473951" y="278225"/>
                  <a:pt x="473951" y="259842"/>
                </a:cubicBezTo>
                <a:cubicBezTo>
                  <a:pt x="473951" y="249365"/>
                  <a:pt x="482524" y="240792"/>
                  <a:pt x="493001" y="240792"/>
                </a:cubicBezTo>
                <a:cubicBezTo>
                  <a:pt x="511385" y="240792"/>
                  <a:pt x="526339" y="225838"/>
                  <a:pt x="526339" y="207455"/>
                </a:cubicBezTo>
                <a:cubicBezTo>
                  <a:pt x="526339" y="196977"/>
                  <a:pt x="534911" y="188405"/>
                  <a:pt x="545389" y="188405"/>
                </a:cubicBezTo>
                <a:cubicBezTo>
                  <a:pt x="563772" y="188405"/>
                  <a:pt x="578726" y="173450"/>
                  <a:pt x="578726" y="155067"/>
                </a:cubicBezTo>
                <a:lnTo>
                  <a:pt x="564439" y="155067"/>
                </a:lnTo>
                <a:cubicBezTo>
                  <a:pt x="564439" y="165545"/>
                  <a:pt x="555866" y="174117"/>
                  <a:pt x="545389" y="174117"/>
                </a:cubicBezTo>
                <a:cubicBezTo>
                  <a:pt x="527006" y="174117"/>
                  <a:pt x="512051" y="189071"/>
                  <a:pt x="512051" y="207455"/>
                </a:cubicBezTo>
                <a:cubicBezTo>
                  <a:pt x="512051" y="217932"/>
                  <a:pt x="503479" y="226505"/>
                  <a:pt x="493001" y="226505"/>
                </a:cubicBezTo>
                <a:cubicBezTo>
                  <a:pt x="474618" y="226505"/>
                  <a:pt x="459664" y="241459"/>
                  <a:pt x="459664" y="259842"/>
                </a:cubicBezTo>
                <a:cubicBezTo>
                  <a:pt x="459664" y="270319"/>
                  <a:pt x="451091" y="278892"/>
                  <a:pt x="440614" y="278892"/>
                </a:cubicBezTo>
                <a:cubicBezTo>
                  <a:pt x="422231" y="278892"/>
                  <a:pt x="407276" y="293846"/>
                  <a:pt x="407276" y="312230"/>
                </a:cubicBezTo>
                <a:cubicBezTo>
                  <a:pt x="407276" y="321850"/>
                  <a:pt x="400133" y="329660"/>
                  <a:pt x="390893" y="330994"/>
                </a:cubicBezTo>
                <a:lnTo>
                  <a:pt x="260020" y="200120"/>
                </a:lnTo>
                <a:cubicBezTo>
                  <a:pt x="269640" y="194310"/>
                  <a:pt x="276117" y="183737"/>
                  <a:pt x="276117" y="171736"/>
                </a:cubicBezTo>
                <a:cubicBezTo>
                  <a:pt x="276117" y="161258"/>
                  <a:pt x="284690" y="152686"/>
                  <a:pt x="295167" y="152686"/>
                </a:cubicBezTo>
                <a:cubicBezTo>
                  <a:pt x="313550" y="152686"/>
                  <a:pt x="328505" y="137732"/>
                  <a:pt x="328505" y="119348"/>
                </a:cubicBezTo>
                <a:cubicBezTo>
                  <a:pt x="328505" y="108871"/>
                  <a:pt x="337077" y="100298"/>
                  <a:pt x="347555" y="100298"/>
                </a:cubicBezTo>
                <a:cubicBezTo>
                  <a:pt x="365938" y="100298"/>
                  <a:pt x="380892" y="85344"/>
                  <a:pt x="380892" y="66961"/>
                </a:cubicBezTo>
                <a:cubicBezTo>
                  <a:pt x="380892" y="56483"/>
                  <a:pt x="389465" y="47911"/>
                  <a:pt x="399942" y="47911"/>
                </a:cubicBezTo>
                <a:cubicBezTo>
                  <a:pt x="418325" y="47911"/>
                  <a:pt x="433280" y="32957"/>
                  <a:pt x="433280" y="14573"/>
                </a:cubicBezTo>
                <a:lnTo>
                  <a:pt x="418992" y="14573"/>
                </a:lnTo>
                <a:cubicBezTo>
                  <a:pt x="418992" y="25051"/>
                  <a:pt x="410420" y="33623"/>
                  <a:pt x="399942" y="33623"/>
                </a:cubicBezTo>
                <a:cubicBezTo>
                  <a:pt x="381559" y="33623"/>
                  <a:pt x="366605" y="48577"/>
                  <a:pt x="366605" y="66961"/>
                </a:cubicBezTo>
                <a:cubicBezTo>
                  <a:pt x="366605" y="77438"/>
                  <a:pt x="358032" y="86011"/>
                  <a:pt x="347555" y="86011"/>
                </a:cubicBezTo>
                <a:cubicBezTo>
                  <a:pt x="329171" y="86011"/>
                  <a:pt x="314217" y="100965"/>
                  <a:pt x="314217" y="119348"/>
                </a:cubicBezTo>
                <a:cubicBezTo>
                  <a:pt x="314217" y="129826"/>
                  <a:pt x="305645" y="138398"/>
                  <a:pt x="295167" y="138398"/>
                </a:cubicBezTo>
                <a:cubicBezTo>
                  <a:pt x="276784" y="138398"/>
                  <a:pt x="261830" y="153353"/>
                  <a:pt x="261830" y="171736"/>
                </a:cubicBezTo>
                <a:cubicBezTo>
                  <a:pt x="261830" y="179927"/>
                  <a:pt x="256591" y="186881"/>
                  <a:pt x="249352" y="189548"/>
                </a:cubicBezTo>
                <a:lnTo>
                  <a:pt x="164579" y="104775"/>
                </a:lnTo>
                <a:cubicBezTo>
                  <a:pt x="162865" y="103061"/>
                  <a:pt x="160293" y="102298"/>
                  <a:pt x="157912" y="102870"/>
                </a:cubicBezTo>
                <a:cubicBezTo>
                  <a:pt x="155531" y="103442"/>
                  <a:pt x="153530" y="105251"/>
                  <a:pt x="152768" y="107537"/>
                </a:cubicBezTo>
                <a:lnTo>
                  <a:pt x="368" y="564737"/>
                </a:lnTo>
                <a:cubicBezTo>
                  <a:pt x="-489" y="567309"/>
                  <a:pt x="178" y="570167"/>
                  <a:pt x="2083" y="572072"/>
                </a:cubicBezTo>
                <a:close/>
                <a:moveTo>
                  <a:pt x="162770" y="123063"/>
                </a:moveTo>
                <a:lnTo>
                  <a:pt x="237636" y="197930"/>
                </a:lnTo>
                <a:lnTo>
                  <a:pt x="137814" y="197930"/>
                </a:lnTo>
                <a:lnTo>
                  <a:pt x="162770" y="123063"/>
                </a:lnTo>
                <a:close/>
                <a:moveTo>
                  <a:pt x="133052" y="212217"/>
                </a:moveTo>
                <a:lnTo>
                  <a:pt x="251924" y="212217"/>
                </a:lnTo>
                <a:lnTo>
                  <a:pt x="313836" y="274130"/>
                </a:lnTo>
                <a:lnTo>
                  <a:pt x="112382" y="274130"/>
                </a:lnTo>
                <a:lnTo>
                  <a:pt x="133052" y="212217"/>
                </a:lnTo>
                <a:close/>
                <a:moveTo>
                  <a:pt x="107620" y="288417"/>
                </a:moveTo>
                <a:lnTo>
                  <a:pt x="328124" y="288417"/>
                </a:lnTo>
                <a:lnTo>
                  <a:pt x="390036" y="350330"/>
                </a:lnTo>
                <a:lnTo>
                  <a:pt x="86951" y="350330"/>
                </a:lnTo>
                <a:lnTo>
                  <a:pt x="107620" y="288417"/>
                </a:lnTo>
                <a:close/>
                <a:moveTo>
                  <a:pt x="82188" y="364617"/>
                </a:moveTo>
                <a:lnTo>
                  <a:pt x="404324" y="364617"/>
                </a:lnTo>
                <a:lnTo>
                  <a:pt x="451187" y="411480"/>
                </a:lnTo>
                <a:lnTo>
                  <a:pt x="406133" y="426530"/>
                </a:lnTo>
                <a:lnTo>
                  <a:pt x="61614" y="426530"/>
                </a:lnTo>
                <a:lnTo>
                  <a:pt x="82283" y="364617"/>
                </a:lnTo>
                <a:close/>
                <a:moveTo>
                  <a:pt x="56756" y="440817"/>
                </a:moveTo>
                <a:lnTo>
                  <a:pt x="363176" y="440817"/>
                </a:lnTo>
                <a:lnTo>
                  <a:pt x="177438" y="502730"/>
                </a:lnTo>
                <a:lnTo>
                  <a:pt x="36087" y="502730"/>
                </a:lnTo>
                <a:lnTo>
                  <a:pt x="56756" y="440817"/>
                </a:lnTo>
                <a:close/>
                <a:moveTo>
                  <a:pt x="31325" y="517017"/>
                </a:moveTo>
                <a:lnTo>
                  <a:pt x="134576" y="517017"/>
                </a:lnTo>
                <a:lnTo>
                  <a:pt x="18466" y="555689"/>
                </a:lnTo>
                <a:lnTo>
                  <a:pt x="31325" y="517017"/>
                </a:lnTo>
                <a:close/>
                <a:moveTo>
                  <a:pt x="273831" y="21717"/>
                </a:moveTo>
                <a:lnTo>
                  <a:pt x="273831" y="7429"/>
                </a:lnTo>
                <a:lnTo>
                  <a:pt x="311931" y="7429"/>
                </a:lnTo>
                <a:lnTo>
                  <a:pt x="311931" y="21717"/>
                </a:lnTo>
                <a:lnTo>
                  <a:pt x="273831" y="21717"/>
                </a:lnTo>
                <a:close/>
                <a:moveTo>
                  <a:pt x="350031" y="197930"/>
                </a:moveTo>
                <a:lnTo>
                  <a:pt x="388131" y="197930"/>
                </a:lnTo>
                <a:lnTo>
                  <a:pt x="388131" y="212217"/>
                </a:lnTo>
                <a:lnTo>
                  <a:pt x="350031" y="212217"/>
                </a:lnTo>
                <a:lnTo>
                  <a:pt x="350031" y="197930"/>
                </a:lnTo>
                <a:close/>
                <a:moveTo>
                  <a:pt x="419183" y="109823"/>
                </a:moveTo>
                <a:lnTo>
                  <a:pt x="433470" y="109823"/>
                </a:lnTo>
                <a:lnTo>
                  <a:pt x="433470" y="147923"/>
                </a:lnTo>
                <a:lnTo>
                  <a:pt x="419183" y="147923"/>
                </a:lnTo>
                <a:lnTo>
                  <a:pt x="419183" y="109823"/>
                </a:lnTo>
                <a:close/>
                <a:moveTo>
                  <a:pt x="209537" y="52673"/>
                </a:moveTo>
                <a:lnTo>
                  <a:pt x="209537" y="14573"/>
                </a:lnTo>
                <a:lnTo>
                  <a:pt x="223825" y="14573"/>
                </a:lnTo>
                <a:lnTo>
                  <a:pt x="223825" y="52673"/>
                </a:lnTo>
                <a:lnTo>
                  <a:pt x="209537" y="52673"/>
                </a:lnTo>
                <a:close/>
                <a:moveTo>
                  <a:pt x="533483" y="319373"/>
                </a:moveTo>
                <a:lnTo>
                  <a:pt x="547770" y="319373"/>
                </a:lnTo>
                <a:lnTo>
                  <a:pt x="547770" y="357473"/>
                </a:lnTo>
                <a:lnTo>
                  <a:pt x="533483" y="357473"/>
                </a:lnTo>
                <a:lnTo>
                  <a:pt x="533483" y="319373"/>
                </a:lnTo>
                <a:close/>
                <a:moveTo>
                  <a:pt x="545675" y="38671"/>
                </a:moveTo>
                <a:lnTo>
                  <a:pt x="535578" y="28575"/>
                </a:lnTo>
                <a:lnTo>
                  <a:pt x="564153" y="0"/>
                </a:lnTo>
                <a:lnTo>
                  <a:pt x="574250" y="10096"/>
                </a:lnTo>
                <a:lnTo>
                  <a:pt x="545675" y="38671"/>
                </a:lnTo>
                <a:close/>
                <a:moveTo>
                  <a:pt x="502526" y="102680"/>
                </a:moveTo>
                <a:lnTo>
                  <a:pt x="540626" y="102680"/>
                </a:lnTo>
                <a:lnTo>
                  <a:pt x="540626" y="116967"/>
                </a:lnTo>
                <a:lnTo>
                  <a:pt x="502526" y="116967"/>
                </a:lnTo>
                <a:lnTo>
                  <a:pt x="502526" y="1026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7CF7B4DC-8320-54AB-A685-BB4BCC18DA0B}"/>
              </a:ext>
            </a:extLst>
          </p:cNvPr>
          <p:cNvSpPr/>
          <p:nvPr userDrawn="1"/>
        </p:nvSpPr>
        <p:spPr>
          <a:xfrm>
            <a:off x="561145" y="3205513"/>
            <a:ext cx="383860" cy="441258"/>
          </a:xfrm>
          <a:custGeom>
            <a:avLst/>
            <a:gdLst>
              <a:gd name="connsiteX0" fmla="*/ 329851 w 509587"/>
              <a:gd name="connsiteY0" fmla="*/ 0 h 585787"/>
              <a:gd name="connsiteX1" fmla="*/ 27337 w 509587"/>
              <a:gd name="connsiteY1" fmla="*/ 0 h 585787"/>
              <a:gd name="connsiteX2" fmla="*/ 0 w 509587"/>
              <a:gd name="connsiteY2" fmla="*/ 26194 h 585787"/>
              <a:gd name="connsiteX3" fmla="*/ 0 w 509587"/>
              <a:gd name="connsiteY3" fmla="*/ 559594 h 585787"/>
              <a:gd name="connsiteX4" fmla="*/ 27337 w 509587"/>
              <a:gd name="connsiteY4" fmla="*/ 585788 h 585787"/>
              <a:gd name="connsiteX5" fmla="*/ 329851 w 509587"/>
              <a:gd name="connsiteY5" fmla="*/ 585788 h 585787"/>
              <a:gd name="connsiteX6" fmla="*/ 357188 w 509587"/>
              <a:gd name="connsiteY6" fmla="*/ 559594 h 585787"/>
              <a:gd name="connsiteX7" fmla="*/ 357188 w 509587"/>
              <a:gd name="connsiteY7" fmla="*/ 338138 h 585787"/>
              <a:gd name="connsiteX8" fmla="*/ 454819 w 509587"/>
              <a:gd name="connsiteY8" fmla="*/ 338138 h 585787"/>
              <a:gd name="connsiteX9" fmla="*/ 509587 w 509587"/>
              <a:gd name="connsiteY9" fmla="*/ 283369 h 585787"/>
              <a:gd name="connsiteX10" fmla="*/ 509587 w 509587"/>
              <a:gd name="connsiteY10" fmla="*/ 150019 h 585787"/>
              <a:gd name="connsiteX11" fmla="*/ 454819 w 509587"/>
              <a:gd name="connsiteY11" fmla="*/ 95250 h 585787"/>
              <a:gd name="connsiteX12" fmla="*/ 357188 w 509587"/>
              <a:gd name="connsiteY12" fmla="*/ 95250 h 585787"/>
              <a:gd name="connsiteX13" fmla="*/ 357188 w 509587"/>
              <a:gd name="connsiteY13" fmla="*/ 26194 h 585787"/>
              <a:gd name="connsiteX14" fmla="*/ 329851 w 509587"/>
              <a:gd name="connsiteY14" fmla="*/ 0 h 585787"/>
              <a:gd name="connsiteX15" fmla="*/ 342900 w 509587"/>
              <a:gd name="connsiteY15" fmla="*/ 559594 h 585787"/>
              <a:gd name="connsiteX16" fmla="*/ 329851 w 509587"/>
              <a:gd name="connsiteY16" fmla="*/ 571500 h 585787"/>
              <a:gd name="connsiteX17" fmla="*/ 27337 w 509587"/>
              <a:gd name="connsiteY17" fmla="*/ 571500 h 585787"/>
              <a:gd name="connsiteX18" fmla="*/ 14288 w 509587"/>
              <a:gd name="connsiteY18" fmla="*/ 559594 h 585787"/>
              <a:gd name="connsiteX19" fmla="*/ 14288 w 509587"/>
              <a:gd name="connsiteY19" fmla="*/ 26194 h 585787"/>
              <a:gd name="connsiteX20" fmla="*/ 27337 w 509587"/>
              <a:gd name="connsiteY20" fmla="*/ 14288 h 585787"/>
              <a:gd name="connsiteX21" fmla="*/ 329851 w 509587"/>
              <a:gd name="connsiteY21" fmla="*/ 14288 h 585787"/>
              <a:gd name="connsiteX22" fmla="*/ 342900 w 509587"/>
              <a:gd name="connsiteY22" fmla="*/ 26194 h 585787"/>
              <a:gd name="connsiteX23" fmla="*/ 342900 w 509587"/>
              <a:gd name="connsiteY23" fmla="*/ 95250 h 585787"/>
              <a:gd name="connsiteX24" fmla="*/ 207169 w 509587"/>
              <a:gd name="connsiteY24" fmla="*/ 95250 h 585787"/>
              <a:gd name="connsiteX25" fmla="*/ 152400 w 509587"/>
              <a:gd name="connsiteY25" fmla="*/ 150019 h 585787"/>
              <a:gd name="connsiteX26" fmla="*/ 152400 w 509587"/>
              <a:gd name="connsiteY26" fmla="*/ 283369 h 585787"/>
              <a:gd name="connsiteX27" fmla="*/ 207169 w 509587"/>
              <a:gd name="connsiteY27" fmla="*/ 338138 h 585787"/>
              <a:gd name="connsiteX28" fmla="*/ 228600 w 509587"/>
              <a:gd name="connsiteY28" fmla="*/ 338138 h 585787"/>
              <a:gd name="connsiteX29" fmla="*/ 228600 w 509587"/>
              <a:gd name="connsiteY29" fmla="*/ 407194 h 585787"/>
              <a:gd name="connsiteX30" fmla="*/ 232981 w 509587"/>
              <a:gd name="connsiteY30" fmla="*/ 413766 h 585787"/>
              <a:gd name="connsiteX31" fmla="*/ 235744 w 509587"/>
              <a:gd name="connsiteY31" fmla="*/ 414338 h 585787"/>
              <a:gd name="connsiteX32" fmla="*/ 240792 w 509587"/>
              <a:gd name="connsiteY32" fmla="*/ 412242 h 585787"/>
              <a:gd name="connsiteX33" fmla="*/ 314897 w 509587"/>
              <a:gd name="connsiteY33" fmla="*/ 338138 h 585787"/>
              <a:gd name="connsiteX34" fmla="*/ 342900 w 509587"/>
              <a:gd name="connsiteY34" fmla="*/ 338138 h 585787"/>
              <a:gd name="connsiteX35" fmla="*/ 342900 w 509587"/>
              <a:gd name="connsiteY35" fmla="*/ 559594 h 585787"/>
              <a:gd name="connsiteX36" fmla="*/ 454819 w 509587"/>
              <a:gd name="connsiteY36" fmla="*/ 109538 h 585787"/>
              <a:gd name="connsiteX37" fmla="*/ 495300 w 509587"/>
              <a:gd name="connsiteY37" fmla="*/ 150019 h 585787"/>
              <a:gd name="connsiteX38" fmla="*/ 495300 w 509587"/>
              <a:gd name="connsiteY38" fmla="*/ 283369 h 585787"/>
              <a:gd name="connsiteX39" fmla="*/ 454819 w 509587"/>
              <a:gd name="connsiteY39" fmla="*/ 323850 h 585787"/>
              <a:gd name="connsiteX40" fmla="*/ 311944 w 509587"/>
              <a:gd name="connsiteY40" fmla="*/ 323850 h 585787"/>
              <a:gd name="connsiteX41" fmla="*/ 306896 w 509587"/>
              <a:gd name="connsiteY41" fmla="*/ 325946 h 585787"/>
              <a:gd name="connsiteX42" fmla="*/ 242888 w 509587"/>
              <a:gd name="connsiteY42" fmla="*/ 389954 h 585787"/>
              <a:gd name="connsiteX43" fmla="*/ 242888 w 509587"/>
              <a:gd name="connsiteY43" fmla="*/ 330994 h 585787"/>
              <a:gd name="connsiteX44" fmla="*/ 235744 w 509587"/>
              <a:gd name="connsiteY44" fmla="*/ 323850 h 585787"/>
              <a:gd name="connsiteX45" fmla="*/ 207169 w 509587"/>
              <a:gd name="connsiteY45" fmla="*/ 323850 h 585787"/>
              <a:gd name="connsiteX46" fmla="*/ 166688 w 509587"/>
              <a:gd name="connsiteY46" fmla="*/ 283369 h 585787"/>
              <a:gd name="connsiteX47" fmla="*/ 166688 w 509587"/>
              <a:gd name="connsiteY47" fmla="*/ 150019 h 585787"/>
              <a:gd name="connsiteX48" fmla="*/ 207169 w 509587"/>
              <a:gd name="connsiteY48" fmla="*/ 109538 h 585787"/>
              <a:gd name="connsiteX49" fmla="*/ 454819 w 509587"/>
              <a:gd name="connsiteY49" fmla="*/ 109538 h 585787"/>
              <a:gd name="connsiteX50" fmla="*/ 178594 w 509587"/>
              <a:gd name="connsiteY50" fmla="*/ 476250 h 585787"/>
              <a:gd name="connsiteX51" fmla="*/ 152400 w 509587"/>
              <a:gd name="connsiteY51" fmla="*/ 502444 h 585787"/>
              <a:gd name="connsiteX52" fmla="*/ 178594 w 509587"/>
              <a:gd name="connsiteY52" fmla="*/ 528638 h 585787"/>
              <a:gd name="connsiteX53" fmla="*/ 204788 w 509587"/>
              <a:gd name="connsiteY53" fmla="*/ 502444 h 585787"/>
              <a:gd name="connsiteX54" fmla="*/ 178594 w 509587"/>
              <a:gd name="connsiteY54" fmla="*/ 476250 h 585787"/>
              <a:gd name="connsiteX55" fmla="*/ 178594 w 509587"/>
              <a:gd name="connsiteY55" fmla="*/ 514350 h 585787"/>
              <a:gd name="connsiteX56" fmla="*/ 166688 w 509587"/>
              <a:gd name="connsiteY56" fmla="*/ 502444 h 585787"/>
              <a:gd name="connsiteX57" fmla="*/ 178594 w 509587"/>
              <a:gd name="connsiteY57" fmla="*/ 490538 h 585787"/>
              <a:gd name="connsiteX58" fmla="*/ 190500 w 509587"/>
              <a:gd name="connsiteY58" fmla="*/ 502444 h 585787"/>
              <a:gd name="connsiteX59" fmla="*/ 178594 w 509587"/>
              <a:gd name="connsiteY59" fmla="*/ 514350 h 585787"/>
              <a:gd name="connsiteX60" fmla="*/ 335375 w 509587"/>
              <a:gd name="connsiteY60" fmla="*/ 278892 h 585787"/>
              <a:gd name="connsiteX61" fmla="*/ 340423 w 509587"/>
              <a:gd name="connsiteY61" fmla="*/ 280988 h 585787"/>
              <a:gd name="connsiteX62" fmla="*/ 345472 w 509587"/>
              <a:gd name="connsiteY62" fmla="*/ 278892 h 585787"/>
              <a:gd name="connsiteX63" fmla="*/ 401955 w 509587"/>
              <a:gd name="connsiteY63" fmla="*/ 222790 h 585787"/>
              <a:gd name="connsiteX64" fmla="*/ 414242 w 509587"/>
              <a:gd name="connsiteY64" fmla="*/ 193643 h 585787"/>
              <a:gd name="connsiteX65" fmla="*/ 401955 w 509587"/>
              <a:gd name="connsiteY65" fmla="*/ 164497 h 585787"/>
              <a:gd name="connsiteX66" fmla="*/ 401955 w 509587"/>
              <a:gd name="connsiteY66" fmla="*/ 164497 h 585787"/>
              <a:gd name="connsiteX67" fmla="*/ 343091 w 509587"/>
              <a:gd name="connsiteY67" fmla="*/ 164211 h 585787"/>
              <a:gd name="connsiteX68" fmla="*/ 340423 w 509587"/>
              <a:gd name="connsiteY68" fmla="*/ 166497 h 585787"/>
              <a:gd name="connsiteX69" fmla="*/ 338042 w 509587"/>
              <a:gd name="connsiteY69" fmla="*/ 164497 h 585787"/>
              <a:gd name="connsiteX70" fmla="*/ 278892 w 509587"/>
              <a:gd name="connsiteY70" fmla="*/ 164497 h 585787"/>
              <a:gd name="connsiteX71" fmla="*/ 266605 w 509587"/>
              <a:gd name="connsiteY71" fmla="*/ 193643 h 585787"/>
              <a:gd name="connsiteX72" fmla="*/ 278892 w 509587"/>
              <a:gd name="connsiteY72" fmla="*/ 222790 h 585787"/>
              <a:gd name="connsiteX73" fmla="*/ 335375 w 509587"/>
              <a:gd name="connsiteY73" fmla="*/ 278987 h 585787"/>
              <a:gd name="connsiteX74" fmla="*/ 288893 w 509587"/>
              <a:gd name="connsiteY74" fmla="*/ 174593 h 585787"/>
              <a:gd name="connsiteX75" fmla="*/ 308420 w 509587"/>
              <a:gd name="connsiteY75" fmla="*/ 166688 h 585787"/>
              <a:gd name="connsiteX76" fmla="*/ 328422 w 509587"/>
              <a:gd name="connsiteY76" fmla="*/ 174879 h 585787"/>
              <a:gd name="connsiteX77" fmla="*/ 335756 w 509587"/>
              <a:gd name="connsiteY77" fmla="*/ 181261 h 585787"/>
              <a:gd name="connsiteX78" fmla="*/ 345091 w 509587"/>
              <a:gd name="connsiteY78" fmla="*/ 181261 h 585787"/>
              <a:gd name="connsiteX79" fmla="*/ 352711 w 509587"/>
              <a:gd name="connsiteY79" fmla="*/ 174593 h 585787"/>
              <a:gd name="connsiteX80" fmla="*/ 391859 w 509587"/>
              <a:gd name="connsiteY80" fmla="*/ 174593 h 585787"/>
              <a:gd name="connsiteX81" fmla="*/ 399860 w 509587"/>
              <a:gd name="connsiteY81" fmla="*/ 193548 h 585787"/>
              <a:gd name="connsiteX82" fmla="*/ 391763 w 509587"/>
              <a:gd name="connsiteY82" fmla="*/ 212598 h 585787"/>
              <a:gd name="connsiteX83" fmla="*/ 340328 w 509587"/>
              <a:gd name="connsiteY83" fmla="*/ 263747 h 585787"/>
              <a:gd name="connsiteX84" fmla="*/ 288798 w 509587"/>
              <a:gd name="connsiteY84" fmla="*/ 212503 h 585787"/>
              <a:gd name="connsiteX85" fmla="*/ 280797 w 509587"/>
              <a:gd name="connsiteY85" fmla="*/ 193548 h 585787"/>
              <a:gd name="connsiteX86" fmla="*/ 288798 w 509587"/>
              <a:gd name="connsiteY86" fmla="*/ 174593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09587" h="585787">
                <a:moveTo>
                  <a:pt x="329851" y="0"/>
                </a:moveTo>
                <a:lnTo>
                  <a:pt x="27337" y="0"/>
                </a:lnTo>
                <a:cubicBezTo>
                  <a:pt x="12287" y="0"/>
                  <a:pt x="0" y="11716"/>
                  <a:pt x="0" y="26194"/>
                </a:cubicBezTo>
                <a:lnTo>
                  <a:pt x="0" y="559594"/>
                </a:lnTo>
                <a:cubicBezTo>
                  <a:pt x="0" y="574072"/>
                  <a:pt x="12287" y="585788"/>
                  <a:pt x="27337" y="585788"/>
                </a:cubicBezTo>
                <a:lnTo>
                  <a:pt x="329851" y="585788"/>
                </a:lnTo>
                <a:cubicBezTo>
                  <a:pt x="344900" y="585788"/>
                  <a:pt x="357188" y="574072"/>
                  <a:pt x="357188" y="559594"/>
                </a:cubicBezTo>
                <a:lnTo>
                  <a:pt x="357188" y="338138"/>
                </a:lnTo>
                <a:lnTo>
                  <a:pt x="454819" y="338138"/>
                </a:lnTo>
                <a:cubicBezTo>
                  <a:pt x="485013" y="338138"/>
                  <a:pt x="509587" y="313563"/>
                  <a:pt x="509587" y="283369"/>
                </a:cubicBezTo>
                <a:lnTo>
                  <a:pt x="509587" y="150019"/>
                </a:lnTo>
                <a:cubicBezTo>
                  <a:pt x="509587" y="119825"/>
                  <a:pt x="485013" y="95250"/>
                  <a:pt x="454819" y="95250"/>
                </a:cubicBezTo>
                <a:lnTo>
                  <a:pt x="357188" y="95250"/>
                </a:lnTo>
                <a:lnTo>
                  <a:pt x="357188" y="26194"/>
                </a:lnTo>
                <a:cubicBezTo>
                  <a:pt x="357188" y="11716"/>
                  <a:pt x="344900" y="0"/>
                  <a:pt x="329851" y="0"/>
                </a:cubicBezTo>
                <a:close/>
                <a:moveTo>
                  <a:pt x="342900" y="559594"/>
                </a:moveTo>
                <a:cubicBezTo>
                  <a:pt x="342900" y="566166"/>
                  <a:pt x="337090" y="571500"/>
                  <a:pt x="329851" y="571500"/>
                </a:cubicBezTo>
                <a:lnTo>
                  <a:pt x="27337" y="571500"/>
                </a:lnTo>
                <a:cubicBezTo>
                  <a:pt x="20193" y="571500"/>
                  <a:pt x="14288" y="566166"/>
                  <a:pt x="14288" y="559594"/>
                </a:cubicBezTo>
                <a:lnTo>
                  <a:pt x="14288" y="26194"/>
                </a:lnTo>
                <a:cubicBezTo>
                  <a:pt x="14288" y="19622"/>
                  <a:pt x="20098" y="14288"/>
                  <a:pt x="27337" y="14288"/>
                </a:cubicBezTo>
                <a:lnTo>
                  <a:pt x="329851" y="14288"/>
                </a:lnTo>
                <a:cubicBezTo>
                  <a:pt x="336995" y="14288"/>
                  <a:pt x="342900" y="19622"/>
                  <a:pt x="342900" y="26194"/>
                </a:cubicBezTo>
                <a:lnTo>
                  <a:pt x="342900" y="95250"/>
                </a:lnTo>
                <a:lnTo>
                  <a:pt x="207169" y="95250"/>
                </a:lnTo>
                <a:cubicBezTo>
                  <a:pt x="176974" y="95250"/>
                  <a:pt x="152400" y="119825"/>
                  <a:pt x="152400" y="150019"/>
                </a:cubicBezTo>
                <a:lnTo>
                  <a:pt x="152400" y="283369"/>
                </a:lnTo>
                <a:cubicBezTo>
                  <a:pt x="152400" y="313563"/>
                  <a:pt x="176974" y="338138"/>
                  <a:pt x="207169" y="338138"/>
                </a:cubicBezTo>
                <a:lnTo>
                  <a:pt x="228600" y="338138"/>
                </a:lnTo>
                <a:lnTo>
                  <a:pt x="228600" y="407194"/>
                </a:lnTo>
                <a:cubicBezTo>
                  <a:pt x="228600" y="410051"/>
                  <a:pt x="230315" y="412718"/>
                  <a:pt x="232981" y="413766"/>
                </a:cubicBezTo>
                <a:cubicBezTo>
                  <a:pt x="233839" y="414147"/>
                  <a:pt x="234791" y="414338"/>
                  <a:pt x="235744" y="414338"/>
                </a:cubicBezTo>
                <a:cubicBezTo>
                  <a:pt x="237649" y="414338"/>
                  <a:pt x="239459" y="413575"/>
                  <a:pt x="240792" y="412242"/>
                </a:cubicBezTo>
                <a:lnTo>
                  <a:pt x="314897" y="338138"/>
                </a:lnTo>
                <a:lnTo>
                  <a:pt x="342900" y="338138"/>
                </a:lnTo>
                <a:lnTo>
                  <a:pt x="342900" y="559594"/>
                </a:lnTo>
                <a:close/>
                <a:moveTo>
                  <a:pt x="454819" y="109538"/>
                </a:moveTo>
                <a:cubicBezTo>
                  <a:pt x="477107" y="109538"/>
                  <a:pt x="495300" y="127730"/>
                  <a:pt x="495300" y="150019"/>
                </a:cubicBezTo>
                <a:lnTo>
                  <a:pt x="495300" y="283369"/>
                </a:lnTo>
                <a:cubicBezTo>
                  <a:pt x="495300" y="305657"/>
                  <a:pt x="477107" y="323850"/>
                  <a:pt x="454819" y="323850"/>
                </a:cubicBezTo>
                <a:lnTo>
                  <a:pt x="311944" y="323850"/>
                </a:lnTo>
                <a:cubicBezTo>
                  <a:pt x="310039" y="323850"/>
                  <a:pt x="308229" y="324612"/>
                  <a:pt x="306896" y="325946"/>
                </a:cubicBezTo>
                <a:lnTo>
                  <a:pt x="242888" y="389954"/>
                </a:lnTo>
                <a:lnTo>
                  <a:pt x="242888" y="330994"/>
                </a:lnTo>
                <a:cubicBezTo>
                  <a:pt x="242888" y="327089"/>
                  <a:pt x="239649" y="323850"/>
                  <a:pt x="235744" y="323850"/>
                </a:cubicBezTo>
                <a:lnTo>
                  <a:pt x="207169" y="323850"/>
                </a:lnTo>
                <a:cubicBezTo>
                  <a:pt x="184880" y="323850"/>
                  <a:pt x="166688" y="305657"/>
                  <a:pt x="166688" y="283369"/>
                </a:cubicBezTo>
                <a:lnTo>
                  <a:pt x="166688" y="150019"/>
                </a:lnTo>
                <a:cubicBezTo>
                  <a:pt x="166688" y="127730"/>
                  <a:pt x="184880" y="109538"/>
                  <a:pt x="207169" y="109538"/>
                </a:cubicBezTo>
                <a:lnTo>
                  <a:pt x="454819" y="109538"/>
                </a:lnTo>
                <a:close/>
                <a:moveTo>
                  <a:pt x="178594" y="476250"/>
                </a:moveTo>
                <a:cubicBezTo>
                  <a:pt x="164116" y="476250"/>
                  <a:pt x="152400" y="487966"/>
                  <a:pt x="152400" y="502444"/>
                </a:cubicBezTo>
                <a:cubicBezTo>
                  <a:pt x="152400" y="516922"/>
                  <a:pt x="164116" y="528638"/>
                  <a:pt x="178594" y="528638"/>
                </a:cubicBezTo>
                <a:cubicBezTo>
                  <a:pt x="193072" y="528638"/>
                  <a:pt x="204788" y="516922"/>
                  <a:pt x="204788" y="502444"/>
                </a:cubicBezTo>
                <a:cubicBezTo>
                  <a:pt x="204788" y="487966"/>
                  <a:pt x="193072" y="476250"/>
                  <a:pt x="178594" y="476250"/>
                </a:cubicBezTo>
                <a:close/>
                <a:moveTo>
                  <a:pt x="178594" y="514350"/>
                </a:moveTo>
                <a:cubicBezTo>
                  <a:pt x="172022" y="514350"/>
                  <a:pt x="166688" y="509016"/>
                  <a:pt x="166688" y="502444"/>
                </a:cubicBezTo>
                <a:cubicBezTo>
                  <a:pt x="166688" y="495872"/>
                  <a:pt x="172022" y="490538"/>
                  <a:pt x="178594" y="490538"/>
                </a:cubicBezTo>
                <a:cubicBezTo>
                  <a:pt x="185166" y="490538"/>
                  <a:pt x="190500" y="495872"/>
                  <a:pt x="190500" y="502444"/>
                </a:cubicBezTo>
                <a:cubicBezTo>
                  <a:pt x="190500" y="509016"/>
                  <a:pt x="185166" y="514350"/>
                  <a:pt x="178594" y="514350"/>
                </a:cubicBezTo>
                <a:close/>
                <a:moveTo>
                  <a:pt x="335375" y="278892"/>
                </a:moveTo>
                <a:cubicBezTo>
                  <a:pt x="336804" y="280321"/>
                  <a:pt x="338614" y="280988"/>
                  <a:pt x="340423" y="280988"/>
                </a:cubicBezTo>
                <a:cubicBezTo>
                  <a:pt x="342233" y="280988"/>
                  <a:pt x="344043" y="280321"/>
                  <a:pt x="345472" y="278892"/>
                </a:cubicBezTo>
                <a:lnTo>
                  <a:pt x="401955" y="222790"/>
                </a:lnTo>
                <a:cubicBezTo>
                  <a:pt x="409861" y="214979"/>
                  <a:pt x="414242" y="204597"/>
                  <a:pt x="414242" y="193643"/>
                </a:cubicBezTo>
                <a:cubicBezTo>
                  <a:pt x="414242" y="182690"/>
                  <a:pt x="409861" y="172212"/>
                  <a:pt x="401955" y="164497"/>
                </a:cubicBezTo>
                <a:lnTo>
                  <a:pt x="401955" y="164497"/>
                </a:lnTo>
                <a:cubicBezTo>
                  <a:pt x="385667" y="148495"/>
                  <a:pt x="359093" y="148495"/>
                  <a:pt x="343091" y="164211"/>
                </a:cubicBezTo>
                <a:lnTo>
                  <a:pt x="340423" y="166497"/>
                </a:lnTo>
                <a:lnTo>
                  <a:pt x="338042" y="164497"/>
                </a:lnTo>
                <a:cubicBezTo>
                  <a:pt x="321755" y="148495"/>
                  <a:pt x="295180" y="148495"/>
                  <a:pt x="278892" y="164497"/>
                </a:cubicBezTo>
                <a:cubicBezTo>
                  <a:pt x="270986" y="172307"/>
                  <a:pt x="266605" y="182690"/>
                  <a:pt x="266605" y="193643"/>
                </a:cubicBezTo>
                <a:cubicBezTo>
                  <a:pt x="266605" y="204597"/>
                  <a:pt x="270986" y="215075"/>
                  <a:pt x="278892" y="222790"/>
                </a:cubicBezTo>
                <a:lnTo>
                  <a:pt x="335375" y="278987"/>
                </a:lnTo>
                <a:close/>
                <a:moveTo>
                  <a:pt x="288893" y="174593"/>
                </a:moveTo>
                <a:cubicBezTo>
                  <a:pt x="294227" y="169355"/>
                  <a:pt x="301276" y="166688"/>
                  <a:pt x="308420" y="166688"/>
                </a:cubicBezTo>
                <a:cubicBezTo>
                  <a:pt x="315563" y="166688"/>
                  <a:pt x="322802" y="169355"/>
                  <a:pt x="328422" y="174879"/>
                </a:cubicBezTo>
                <a:lnTo>
                  <a:pt x="335756" y="181261"/>
                </a:lnTo>
                <a:cubicBezTo>
                  <a:pt x="338423" y="183642"/>
                  <a:pt x="342424" y="183642"/>
                  <a:pt x="345091" y="181261"/>
                </a:cubicBezTo>
                <a:lnTo>
                  <a:pt x="352711" y="174593"/>
                </a:lnTo>
                <a:cubicBezTo>
                  <a:pt x="363474" y="164021"/>
                  <a:pt x="381095" y="164021"/>
                  <a:pt x="391859" y="174593"/>
                </a:cubicBezTo>
                <a:cubicBezTo>
                  <a:pt x="397002" y="179642"/>
                  <a:pt x="399860" y="186404"/>
                  <a:pt x="399860" y="193548"/>
                </a:cubicBezTo>
                <a:cubicBezTo>
                  <a:pt x="399860" y="200692"/>
                  <a:pt x="397002" y="207455"/>
                  <a:pt x="391763" y="212598"/>
                </a:cubicBezTo>
                <a:lnTo>
                  <a:pt x="340328" y="263747"/>
                </a:lnTo>
                <a:lnTo>
                  <a:pt x="288798" y="212503"/>
                </a:lnTo>
                <a:cubicBezTo>
                  <a:pt x="283655" y="207455"/>
                  <a:pt x="280797" y="200692"/>
                  <a:pt x="280797" y="193548"/>
                </a:cubicBezTo>
                <a:cubicBezTo>
                  <a:pt x="280797" y="186404"/>
                  <a:pt x="283655" y="179642"/>
                  <a:pt x="288798" y="1745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B2CF17-6781-226B-B0AB-2B762E39ED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174" t="7201" b="3822"/>
          <a:stretch/>
        </p:blipFill>
        <p:spPr>
          <a:xfrm>
            <a:off x="6679933" y="1239392"/>
            <a:ext cx="2278327" cy="2305040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5C1D842-8F77-1586-59FC-B31983C033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3997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Fill Out Your Session 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372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 yuor 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7EC86-555A-D1F0-1612-49E8B84E7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477" t="-18852" r="32354" b="52873"/>
          <a:stretch/>
        </p:blipFill>
        <p:spPr>
          <a:xfrm>
            <a:off x="0" y="1"/>
            <a:ext cx="4572000" cy="5143500"/>
          </a:xfrm>
          <a:prstGeom prst="rect">
            <a:avLst/>
          </a:prstGeom>
          <a:solidFill>
            <a:srgbClr val="051C2C"/>
          </a:solidFill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BD3A03-CC89-5A8B-A173-E512B92E8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254135"/>
          </a:xfrm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/>
              <a:t>Visit the Cisco Showcase </a:t>
            </a:r>
            <a:br>
              <a:rPr lang="en-US" sz="1600"/>
            </a:br>
            <a:r>
              <a:rPr lang="en-US" sz="1600"/>
              <a:t>for related demos</a:t>
            </a:r>
            <a:endParaRPr lang="en-US"/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Book your one-on-one</a:t>
            </a:r>
            <a:br>
              <a:rPr lang="en-US" sz="1600"/>
            </a:br>
            <a:r>
              <a:rPr lang="en-US" sz="160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/>
              <a:t>Attend the interactive education with </a:t>
            </a:r>
            <a:r>
              <a:rPr lang="en-US" sz="1600" err="1"/>
              <a:t>DevNet</a:t>
            </a:r>
            <a:r>
              <a:rPr lang="en-US" sz="1600"/>
              <a:t>, Capture the Flag, and Walk-in Labs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>
                <a:ea typeface="ＭＳ Ｐゴシック"/>
              </a:rPr>
              <a:t>Visit the On-Demand Library </a:t>
            </a:r>
            <a:br>
              <a:rPr lang="en-US" sz="1600"/>
            </a:br>
            <a:r>
              <a:rPr lang="en-US" sz="1600">
                <a:ea typeface="ＭＳ Ｐゴシック"/>
              </a:rPr>
              <a:t>for more sessions at </a:t>
            </a:r>
            <a:r>
              <a:rPr lang="en-US" sz="1600">
                <a:ea typeface="ＭＳ Ｐゴシック"/>
                <a:hlinkClick r:id="rId3"/>
              </a:rPr>
              <a:t>ciscolive.com/on-demand</a:t>
            </a:r>
            <a:r>
              <a:rPr lang="en-US" sz="1600">
                <a:ea typeface="ＭＳ Ｐゴシック"/>
              </a:rPr>
              <a:t>. Sessions from this event will be available from March 3.</a:t>
            </a:r>
            <a:endParaRPr lang="en-US" sz="1600">
              <a:ea typeface="ＭＳ Ｐゴシック"/>
              <a:hlinkClick r:id="rId3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en-US" sz="1200"/>
              <a:t>Contact me at: </a:t>
            </a:r>
            <a:r>
              <a:rPr lang="en-US" sz="1200">
                <a:solidFill>
                  <a:schemeClr val="accent6"/>
                </a:solidFill>
              </a:rPr>
              <a:t>Insert preferred comms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BF52F-4075-79E5-024E-0FE0209A06B0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C10BD76-F3EF-43C3-0494-2347082DC5F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FAAF348A-D671-28D9-9D39-15D58E61E5A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14002B89-154C-DF50-E0D2-D98A274945F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8A1FBEF6-798C-798E-2FB7-07987A533A8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60C5A011-C61F-77FB-6C3C-F11D2F327F1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1CDBEE2F-3635-2E84-5E08-45A8D9AFF7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BAF11F-72EB-77B4-97E2-55B0C364BCD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AC92AE9-8871-3CA9-63E2-42941290FD8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A47A6087-DFF7-6BF4-D76B-0157D5C0B3C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03A590F3-D041-C121-F2C3-D6F65A64C8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B52E5B6D-823C-D0F7-4B00-CF2769F62D0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855CDF12-4484-7AEB-D0FE-9EC0A4013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ED8CCB58-3453-8441-878C-6A92DF28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4E2A4AAA-A6DC-C2B4-19E2-B61F089C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37C60648-55A0-68D1-88F1-51DE68DF45F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46B628-D374-59B0-9D98-357F72B780B3}"/>
              </a:ext>
            </a:extLst>
          </p:cNvPr>
          <p:cNvSpPr txBox="1">
            <a:spLocks/>
          </p:cNvSpPr>
          <p:nvPr userDrawn="1"/>
        </p:nvSpPr>
        <p:spPr>
          <a:xfrm>
            <a:off x="419100" y="1657350"/>
            <a:ext cx="3827463" cy="1828800"/>
          </a:xfrm>
          <a:prstGeom prst="rect">
            <a:avLst/>
          </a:prstGeom>
        </p:spPr>
        <p:txBody>
          <a:bodyPr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</p:spTree>
    <p:extLst>
      <p:ext uri="{BB962C8B-B14F-4D97-AF65-F5344CB8AC3E}">
        <p14:creationId xmlns:p14="http://schemas.microsoft.com/office/powerpoint/2010/main" val="14215208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A6BF4F-37E0-CBA7-3739-BFDFB0EC6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EAF78858-9494-6ED7-9515-FE411D0DA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AA038-8C72-7133-9977-5FEEF7A0ED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24980" b="35943"/>
          <a:stretch>
            <a:fillRect/>
          </a:stretch>
        </p:blipFill>
        <p:spPr>
          <a:xfrm rot="19800000">
            <a:off x="3223591" y="-154635"/>
            <a:ext cx="7072529" cy="6195405"/>
          </a:xfrm>
          <a:custGeom>
            <a:avLst/>
            <a:gdLst>
              <a:gd name="connsiteX0" fmla="*/ 4057022 w 7072529"/>
              <a:gd name="connsiteY0" fmla="*/ 0 h 6195405"/>
              <a:gd name="connsiteX1" fmla="*/ 7072529 w 7072529"/>
              <a:gd name="connsiteY1" fmla="*/ 1741004 h 6195405"/>
              <a:gd name="connsiteX2" fmla="*/ 4500779 w 7072529"/>
              <a:gd name="connsiteY2" fmla="*/ 6195405 h 6195405"/>
              <a:gd name="connsiteX3" fmla="*/ 0 w 7072529"/>
              <a:gd name="connsiteY3" fmla="*/ 3596880 h 6195405"/>
              <a:gd name="connsiteX4" fmla="*/ 0 w 7072529"/>
              <a:gd name="connsiteY4" fmla="*/ 0 h 619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529" h="6195405">
                <a:moveTo>
                  <a:pt x="4057022" y="0"/>
                </a:moveTo>
                <a:lnTo>
                  <a:pt x="7072529" y="1741004"/>
                </a:lnTo>
                <a:lnTo>
                  <a:pt x="4500779" y="6195405"/>
                </a:lnTo>
                <a:lnTo>
                  <a:pt x="0" y="359688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38D20B4F-009F-2CC5-DFAE-BEE46F0BB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209" y="286149"/>
            <a:ext cx="640080" cy="3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3F84D-5948-C1A2-FC26-05A6D2F62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649" r="37383" b="35728"/>
          <a:stretch/>
        </p:blipFill>
        <p:spPr>
          <a:xfrm>
            <a:off x="2942665" y="0"/>
            <a:ext cx="6201335" cy="5143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898974C-18CD-1C59-24E3-FBFB68CACE7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984" y="3314701"/>
            <a:ext cx="7114032" cy="742457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95A377-4137-1628-27CE-6A5FD097F0F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4AF0159-61DB-7A0D-68B5-19AFD56C59E9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27F8AF8-D2BB-5EEF-8AD3-BE3BF7ED7D61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80FEBE-5CAC-AC2B-7CF6-C7FEC54B177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A9AAAC2-7554-9179-61B9-32C78E056CA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3E64CBD-05E1-142D-F4BB-E4ED4A3DDE75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711BE50-B4EA-C897-03D5-51B5F4D68FE8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0BE9050-BCED-18B3-D1BE-30ADB7742A9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DFFEEC1-7A4D-6BE3-6F6B-CFFAA3F4F95F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D922C2-5E12-C09F-4FC6-1BA4A7C07AF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CB91-08FE-ACA0-28EB-0A8386857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41000" t="16042" r="1" b="16042"/>
          <a:stretch/>
        </p:blipFill>
        <p:spPr>
          <a:xfrm>
            <a:off x="0" y="0"/>
            <a:ext cx="4355344" cy="51435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44224ACA-69BF-7007-91FC-143ADA0EFAD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A2F632-2618-A743-1325-00A7B6B5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C3629-1311-2AAC-B190-5F76B4CCE9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5762" y="2068830"/>
            <a:ext cx="3497727" cy="100584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5000"/>
              </a:lnSpc>
              <a:buFont typeface="Arial" panose="020B0604020202020204" pitchFamily="34" charset="0"/>
              <a:buNone/>
              <a:defRPr lang="en-US" sz="36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FDE15-6F9C-833F-FEB9-17DA8237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88" t="43863" r="4567" b="4386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74F56807-4FA5-6D9B-B9C8-9C155D7BA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74980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866FC2-EAFF-0929-5DC8-5C5CF6AA8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 anchor="ctr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201DFB0-BCB9-4F78-17E2-FA715078E1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662246" y="4946904"/>
            <a:ext cx="27321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2025  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E44667B-F7D3-55D3-2278-BA40B81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3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029698-644B-8DDA-DA11-F0BDB82382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2354" b="52875"/>
          <a:stretch/>
        </p:blipFill>
        <p:spPr>
          <a:xfrm>
            <a:off x="4003810" y="1469689"/>
            <a:ext cx="5140190" cy="36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270D0-EEC5-3BD2-4570-50125AE1E75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5064760"/>
            <a:ext cx="6350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53" r:id="rId4"/>
    <p:sldLayoutId id="2147484054" r:id="rId5"/>
    <p:sldLayoutId id="2147484042" r:id="rId6"/>
    <p:sldLayoutId id="2147484017" r:id="rId7"/>
    <p:sldLayoutId id="2147484025" r:id="rId8"/>
    <p:sldLayoutId id="2147484027" r:id="rId9"/>
    <p:sldLayoutId id="2147484026" r:id="rId10"/>
    <p:sldLayoutId id="2147484034" r:id="rId11"/>
    <p:sldLayoutId id="2147484043" r:id="rId12"/>
    <p:sldLayoutId id="2147484028" r:id="rId13"/>
    <p:sldLayoutId id="2147484036" r:id="rId14"/>
    <p:sldLayoutId id="2147484035" r:id="rId15"/>
    <p:sldLayoutId id="2147484037" r:id="rId16"/>
    <p:sldLayoutId id="2147484038" r:id="rId17"/>
    <p:sldLayoutId id="2147484050" r:id="rId18"/>
    <p:sldLayoutId id="2147484041" r:id="rId19"/>
    <p:sldLayoutId id="2147484018" r:id="rId20"/>
    <p:sldLayoutId id="2147484051" r:id="rId21"/>
    <p:sldLayoutId id="2147483976" r:id="rId22"/>
    <p:sldLayoutId id="2147483885" r:id="rId23"/>
    <p:sldLayoutId id="2147484052" r:id="rId24"/>
    <p:sldLayoutId id="2147484040" r:id="rId25"/>
    <p:sldLayoutId id="2147484019" r:id="rId26"/>
    <p:sldLayoutId id="2147484020" r:id="rId27"/>
    <p:sldLayoutId id="2147484021" r:id="rId28"/>
    <p:sldLayoutId id="2147484022" r:id="rId29"/>
    <p:sldLayoutId id="2147484023" r:id="rId30"/>
    <p:sldLayoutId id="2147484024" r:id="rId31"/>
    <p:sldLayoutId id="2147484039" r:id="rId32"/>
    <p:sldLayoutId id="2147484011" r:id="rId33"/>
    <p:sldLayoutId id="2147483982" r:id="rId34"/>
    <p:sldLayoutId id="2147483985" r:id="rId35"/>
    <p:sldLayoutId id="2147483986" r:id="rId36"/>
    <p:sldLayoutId id="2147484046" r:id="rId37"/>
    <p:sldLayoutId id="2147484047" r:id="rId38"/>
    <p:sldLayoutId id="2147483978" r:id="rId39"/>
    <p:sldLayoutId id="2147483979" r:id="rId40"/>
    <p:sldLayoutId id="2147483980" r:id="rId41"/>
    <p:sldLayoutId id="2147483969" r:id="rId42"/>
    <p:sldLayoutId id="2147483968" r:id="rId43"/>
    <p:sldLayoutId id="2147483973" r:id="rId44"/>
    <p:sldLayoutId id="2147483970" r:id="rId45"/>
    <p:sldLayoutId id="2147483987" r:id="rId46"/>
    <p:sldLayoutId id="2147483983" r:id="rId47"/>
    <p:sldLayoutId id="2147483971" r:id="rId48"/>
    <p:sldLayoutId id="2147483972" r:id="rId49"/>
    <p:sldLayoutId id="2147484055" r:id="rId50"/>
    <p:sldLayoutId id="2147484058" r:id="rId51"/>
    <p:sldLayoutId id="2147484057" r:id="rId52"/>
    <p:sldLayoutId id="2147484033" r:id="rId53"/>
    <p:sldLayoutId id="2147484049" r:id="rId54"/>
    <p:sldLayoutId id="2147483897" r:id="rId55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housandeyes.com/log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plunk.pseudoco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eu1.signalfx.com/#/signi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scolive.com/emea/learn/session-catalog.html?search=DEVNET-2658#/" TargetMode="Externa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www.slid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Antonio Jimenez – Tech Lead Software Engineer</a:t>
            </a:r>
            <a:br>
              <a:rPr lang="en-US" dirty="0"/>
            </a:br>
            <a:r>
              <a:rPr lang="en-US" dirty="0"/>
              <a:t>@ajimenez1503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DEVWKS-2656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1892052"/>
            <a:ext cx="7439235" cy="644730"/>
          </a:xfrm>
        </p:spPr>
        <p:txBody>
          <a:bodyPr/>
          <a:lstStyle/>
          <a:p>
            <a:r>
              <a:rPr lang="en-US" dirty="0"/>
              <a:t>Stream </a:t>
            </a:r>
            <a:r>
              <a:rPr lang="en-US" dirty="0" err="1"/>
              <a:t>ThousandEyes</a:t>
            </a:r>
            <a:r>
              <a:rPr lang="en-US" dirty="0"/>
              <a:t> Data to Splunk Using </a:t>
            </a:r>
            <a:r>
              <a:rPr lang="en-US" dirty="0" err="1"/>
              <a:t>OpenTelemetry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30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036229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2A82-9A0F-7926-84ED-D94409D84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1BCF46-E8CA-DBEC-780D-112AEC00F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92EB7A-51E7-D3B1-8A6E-D8EAF5BB0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FEA057-240B-12E9-9D90-138670E969C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Workshop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EA9A4E-07C7-DF81-4E53-44F8DF0F4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97" y="1907381"/>
            <a:ext cx="1464842" cy="10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1CC5AF-CF2C-0B86-F0DB-0E505B3B6BC5}"/>
              </a:ext>
            </a:extLst>
          </p:cNvPr>
          <p:cNvSpPr/>
          <p:nvPr/>
        </p:nvSpPr>
        <p:spPr>
          <a:xfrm>
            <a:off x="6343566" y="888615"/>
            <a:ext cx="2206417" cy="10351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Enterprise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54D82A-9D29-6DDD-3480-7AF0485B6FF8}"/>
              </a:ext>
            </a:extLst>
          </p:cNvPr>
          <p:cNvSpPr/>
          <p:nvPr/>
        </p:nvSpPr>
        <p:spPr>
          <a:xfrm>
            <a:off x="6343566" y="2942538"/>
            <a:ext cx="2206417" cy="10351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Splunk Observability Cloud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1CA71-59F7-702B-9E3A-BAD1710783E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251439" y="1406193"/>
            <a:ext cx="4092127" cy="101876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868C57-9859-6ACD-D148-35E3491EA801}"/>
              </a:ext>
            </a:extLst>
          </p:cNvPr>
          <p:cNvCxnSpPr>
            <a:cxnSpLocks/>
          </p:cNvCxnSpPr>
          <p:nvPr/>
        </p:nvCxnSpPr>
        <p:spPr>
          <a:xfrm>
            <a:off x="2251439" y="2437035"/>
            <a:ext cx="4092127" cy="1035157"/>
          </a:xfrm>
          <a:prstGeom prst="straightConnector1">
            <a:avLst/>
          </a:prstGeom>
          <a:ln w="57150">
            <a:solidFill>
              <a:srgbClr val="FBAB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OpenTelemetry - CNCF · GitHub">
            <a:extLst>
              <a:ext uri="{FF2B5EF4-FFF2-40B4-BE49-F238E27FC236}">
                <a16:creationId xmlns:a16="http://schemas.microsoft.com/office/drawing/2014/main" id="{3D5360D5-6C7F-F1A5-D799-5174A81E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OpenTelemetry - CNCF · GitHub">
            <a:extLst>
              <a:ext uri="{FF2B5EF4-FFF2-40B4-BE49-F238E27FC236}">
                <a16:creationId xmlns:a16="http://schemas.microsoft.com/office/drawing/2014/main" id="{987D8797-FF00-B1E4-E51B-8F8774E3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61" y="2154095"/>
            <a:ext cx="562757" cy="5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2032 -0.19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-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0.4158 0.196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28B-AF94-3B44-16B8-E3BAD82C5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6974F-E163-75FD-0595-9A9EC86B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A6EB45-C563-CF45-11BF-89F818D58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1EDD3A4-1356-76B2-F85B-39EAF51F7BD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Login – User &amp;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1166E-1752-235D-B937-589C6D5862C0}"/>
              </a:ext>
            </a:extLst>
          </p:cNvPr>
          <p:cNvSpPr txBox="1"/>
          <p:nvPr/>
        </p:nvSpPr>
        <p:spPr>
          <a:xfrm>
            <a:off x="368300" y="951191"/>
            <a:ext cx="8589720" cy="3437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sz="2800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sz="28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sz="28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sz="28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sz="28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1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75629-6A89-D23C-F3CE-EACD0ECA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D9C0-E659-F0C0-178A-9E15E652F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A9881-AA88-A8B8-8FA5-326B14DA2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DF523-7134-AB73-04F3-81F52F50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70" y="42078"/>
            <a:ext cx="7710296" cy="46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6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84EE-7474-C0FB-B751-468C13C88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3511D-5A65-60BE-B6A1-0B582BC21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5C2F54-9347-58BC-A607-E64E58FA3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B8A79B-0742-4B59-68A3-4B9B6956E2F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1.a. Login Postman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37F42-A5E6-A6C3-9E25-DC5197BEB003}"/>
              </a:ext>
            </a:extLst>
          </p:cNvPr>
          <p:cNvSpPr txBox="1"/>
          <p:nvPr/>
        </p:nvSpPr>
        <p:spPr>
          <a:xfrm>
            <a:off x="368300" y="951191"/>
            <a:ext cx="5900504" cy="585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Sign in </a:t>
            </a:r>
            <a:r>
              <a:rPr lang="en-GB" sz="24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Postman application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B6F127-4327-E66E-FACD-2EB6D64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71" y="1780427"/>
            <a:ext cx="7280858" cy="2806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A3219-57F6-EF52-D44A-7811442379C1}"/>
              </a:ext>
            </a:extLst>
          </p:cNvPr>
          <p:cNvSpPr txBox="1"/>
          <p:nvPr/>
        </p:nvSpPr>
        <p:spPr>
          <a:xfrm>
            <a:off x="368299" y="1637478"/>
            <a:ext cx="6040593" cy="304743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</a:p>
          <a:p>
            <a:pPr lvl="2">
              <a:lnSpc>
                <a:spcPct val="150000"/>
              </a:lnSpc>
            </a:pPr>
            <a:endParaRPr lang="en-GB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lvl="2">
              <a:lnSpc>
                <a:spcPct val="150000"/>
              </a:lnSpc>
            </a:pP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login&#10;&#10;AI-generated content may be incorrect.">
            <a:extLst>
              <a:ext uri="{FF2B5EF4-FFF2-40B4-BE49-F238E27FC236}">
                <a16:creationId xmlns:a16="http://schemas.microsoft.com/office/drawing/2014/main" id="{9A14AA18-12C6-EE0B-1A86-324C6629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540" y="1518437"/>
            <a:ext cx="3285635" cy="26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9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1C87-DD0A-0D5D-6292-362D893D9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F96B4-71CB-4502-5A56-7E34AE985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AF0811-B14E-DFC2-F667-A4D7C28D7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645045-42C0-520D-941F-5E3B2DA5D59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1.b. Verify Postman collection </a:t>
            </a:r>
            <a:r>
              <a:rPr lang="en-GB" b="1" dirty="0"/>
              <a:t>DEVWKS-2656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2731E-C9C1-6C9C-6CDF-1F84A84E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47670"/>
            <a:ext cx="7772400" cy="353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4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C48AA-A01E-204F-8439-F09290BE8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5C9225-48EF-0D41-B773-C3B08C00C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A97403-75B5-F99B-3447-5E3BA1FA123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2. Login </a:t>
            </a:r>
            <a:r>
              <a:rPr lang="en-GB" dirty="0" err="1"/>
              <a:t>ThousandEyes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8E49-9DC0-1146-58B7-7F0401DA046E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ThousandEyes Login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3" name="Picture 1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8B2BAC4-460A-3134-BC14-DDB3BF9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06" t="1481" r="10198" b="2546"/>
          <a:stretch/>
        </p:blipFill>
        <p:spPr>
          <a:xfrm>
            <a:off x="6368816" y="1287269"/>
            <a:ext cx="2506896" cy="27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4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0C4AC-45F6-EB8A-28E0-6A3957BB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31109-459E-C4B8-E24B-811D0F5A5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7C7F-5A90-3DBA-3D28-7DBD9063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C122B-E057-2B17-BC06-19F52D9D4AAC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21979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</a:t>
            </a:r>
            <a:r>
              <a:rPr lang="en-GB" b="1" dirty="0" err="1"/>
              <a:t>Oauth</a:t>
            </a:r>
            <a:r>
              <a:rPr lang="en-GB" b="1" dirty="0"/>
              <a:t>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BEB17-33CF-7D63-FAF2-38AB402177C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Account 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Users and Roles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45509E8-0664-9EC0-4F5B-DB68A9AE1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84" y="1539558"/>
            <a:ext cx="5370001" cy="334133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0EE313C-4260-D72F-7234-660300571B2B}"/>
              </a:ext>
            </a:extLst>
          </p:cNvPr>
          <p:cNvSpPr/>
          <p:nvPr/>
        </p:nvSpPr>
        <p:spPr>
          <a:xfrm>
            <a:off x="4013650" y="4443960"/>
            <a:ext cx="258945" cy="194209"/>
          </a:xfrm>
          <a:prstGeom prst="frame">
            <a:avLst>
              <a:gd name="adj1" fmla="val 0"/>
            </a:avLst>
          </a:prstGeom>
          <a:solidFill>
            <a:schemeClr val="bg2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FCAFDC-084A-9C19-7540-DA7CFDC2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673" y="2118104"/>
            <a:ext cx="5260621" cy="186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B179-AEDE-30DA-63E2-1B2043684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18EF54-E64A-ECCB-3617-9289561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2F28B5-773E-89E6-8CAA-8BE1C107F8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905CC-603A-2967-BF70-7989D241F97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3. Obtain </a:t>
            </a:r>
            <a:r>
              <a:rPr lang="en-GB" dirty="0" err="1"/>
              <a:t>ThousandEyes</a:t>
            </a:r>
            <a:r>
              <a:rPr lang="en-GB" dirty="0"/>
              <a:t> OAuth Bearer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06E0E-0F4B-8793-D57C-3F0B839A80EA}"/>
              </a:ext>
            </a:extLst>
          </p:cNvPr>
          <p:cNvSpPr txBox="1"/>
          <p:nvPr/>
        </p:nvSpPr>
        <p:spPr>
          <a:xfrm>
            <a:off x="368299" y="951191"/>
            <a:ext cx="836151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657101-6FAB-71D8-FA49-87223F72B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03" y="1844207"/>
            <a:ext cx="7772400" cy="258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86BA4-F030-3003-7F45-4EFB642C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EBF17-790E-3194-A3DD-1911AEDA3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5E33D-7742-C743-3253-9B8DF3DFE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95647-C3EB-2FC0-05FF-66F9B8A632B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5D65D2-AE11-53C8-C1DC-750E5E6D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1" y="905292"/>
            <a:ext cx="8975477" cy="3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4206" y="1636635"/>
            <a:ext cx="4615075" cy="2278837"/>
          </a:xfrm>
        </p:spPr>
        <p:txBody>
          <a:bodyPr/>
          <a:lstStyle/>
          <a:p>
            <a:r>
              <a:rPr lang="en-US" sz="4400" dirty="0"/>
              <a:t>  Detect Outages</a:t>
            </a:r>
            <a:br>
              <a:rPr lang="en-US" sz="4400" dirty="0"/>
            </a:br>
            <a:r>
              <a:rPr lang="en-US" sz="4400" dirty="0"/>
              <a:t>Instantly with</a:t>
            </a:r>
            <a:br>
              <a:rPr lang="en-US" sz="4400" dirty="0"/>
            </a:br>
            <a:r>
              <a:rPr lang="en-US" sz="4400" dirty="0" err="1"/>
              <a:t>ThousandEyes</a:t>
            </a:r>
            <a:endParaRPr lang="en-US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47F88-8545-537F-003B-48E7CAFFAB27}"/>
              </a:ext>
            </a:extLst>
          </p:cNvPr>
          <p:cNvSpPr/>
          <p:nvPr/>
        </p:nvSpPr>
        <p:spPr>
          <a:xfrm>
            <a:off x="5087007" y="336326"/>
            <a:ext cx="2921876" cy="1828800"/>
          </a:xfrm>
          <a:prstGeom prst="rect">
            <a:avLst/>
          </a:prstGeom>
          <a:solidFill>
            <a:srgbClr val="DB9B1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pic>
        <p:nvPicPr>
          <p:cNvPr id="5" name="Picture 4" descr="A computer with a red text&#10;&#10;Description automatically generated">
            <a:extLst>
              <a:ext uri="{FF2B5EF4-FFF2-40B4-BE49-F238E27FC236}">
                <a16:creationId xmlns:a16="http://schemas.microsoft.com/office/drawing/2014/main" id="{59145705-505F-E6B6-344B-D34A70ADB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3" y="-87334"/>
            <a:ext cx="2571750" cy="2571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4B296-67AE-DBC8-01A5-BFCBF0F1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B88F9-5A71-77C1-5594-F69FFBFFF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8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A324E-70DC-169A-2CDA-A56A7D23C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4C0BDB-07F2-36C4-F22F-49F2DBCB9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A15B5F-2558-DF95-1D0D-42CD38F35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9A282B-3A7F-99BA-7F34-A837AFDD6D8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4. Create </a:t>
            </a:r>
            <a:r>
              <a:rPr lang="en-GB" dirty="0" err="1"/>
              <a:t>ThousandEyes</a:t>
            </a:r>
            <a:r>
              <a:rPr lang="en-GB" dirty="0"/>
              <a:t> HTTP Server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1234E-45B6-C38D-07DE-C9D6BF47B8A0}"/>
              </a:ext>
            </a:extLst>
          </p:cNvPr>
          <p:cNvSpPr txBox="1"/>
          <p:nvPr/>
        </p:nvSpPr>
        <p:spPr>
          <a:xfrm>
            <a:off x="318080" y="901518"/>
            <a:ext cx="905170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0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testId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ThousandEyes_test_id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AD922E-2298-F17C-553E-BAC7B093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5596"/>
            <a:ext cx="7772400" cy="28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3E402-3FE6-45EE-095B-5D0D962F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69644-47E5-ED47-F0D2-85D05962F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0D193A-DDFE-D4F7-B134-1DBF6875C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CAED97-60D4-5781-83DF-36F21C85D6F5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5.a. Login into Splunk Enterprise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C0ABF-3FF8-4B6E-5C87-5196EAC62D9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Enterprise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1" name="Picture 10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BC64E66-17BB-406F-4F9B-7CB19E9F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0" t="36121" r="13165" b="4960"/>
          <a:stretch/>
        </p:blipFill>
        <p:spPr>
          <a:xfrm>
            <a:off x="3419142" y="3372183"/>
            <a:ext cx="5517111" cy="92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9897C-1170-8A8E-772D-B15B4F9D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8E24C-AE61-298D-0D29-03231CC38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F016AD-909C-C47B-4CE4-24F34AA01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706ED-3243-038D-6EDC-A70D705D0193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5F416-EB6A-9020-DB73-D9F77624964B}"/>
              </a:ext>
            </a:extLst>
          </p:cNvPr>
          <p:cNvSpPr txBox="1"/>
          <p:nvPr/>
        </p:nvSpPr>
        <p:spPr>
          <a:xfrm>
            <a:off x="368300" y="951191"/>
            <a:ext cx="6489700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Data Inputs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23470-1DF2-FC4C-BC4B-38CB2B53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5" y="1513635"/>
            <a:ext cx="5603209" cy="32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6C3B-525F-ED1E-3943-6B5826B91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A1E6F6-D365-1AE3-83FB-234E09A9F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7C59BA-C57F-2E24-5D93-B8FA69F9B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0C2638-1760-B8C2-F74B-3FB56C38B7F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49871-6B00-9E7B-ADCC-C603C4ADC2AD}"/>
              </a:ext>
            </a:extLst>
          </p:cNvPr>
          <p:cNvSpPr txBox="1"/>
          <p:nvPr/>
        </p:nvSpPr>
        <p:spPr>
          <a:xfrm>
            <a:off x="363402" y="829743"/>
            <a:ext cx="7661275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Open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HTTP Event Collector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07651-9547-BD4F-4BB9-9B3BE1777B71}"/>
              </a:ext>
            </a:extLst>
          </p:cNvPr>
          <p:cNvSpPr txBox="1"/>
          <p:nvPr/>
        </p:nvSpPr>
        <p:spPr>
          <a:xfrm>
            <a:off x="443996" y="2778194"/>
            <a:ext cx="8399967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Copy the </a:t>
            </a:r>
            <a:r>
              <a:rPr lang="en-GB" sz="2000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from </a:t>
            </a:r>
            <a:r>
              <a:rPr lang="en-GB" sz="2000" b="1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Default</a:t>
            </a:r>
            <a:endParaRPr lang="en-ES" sz="1600" b="1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D1C5D4-911C-B77C-0480-ED8773A93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73" y="3281409"/>
            <a:ext cx="7592567" cy="123170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7E6782-EB5E-2FCA-EB9E-3472BCB532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570"/>
          <a:stretch/>
        </p:blipFill>
        <p:spPr>
          <a:xfrm>
            <a:off x="901273" y="1344229"/>
            <a:ext cx="6651917" cy="13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065B-F2DB-9533-6D84-86C5F286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483E49-379A-50EB-ABE6-8B89D2ED8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383A05-3481-9723-C6E7-889D673F0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F15251-25FB-FEAA-8129-4FEA69905840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0712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5.b. Get Splunk HEC token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C422B-1C36-093B-D25D-CEDB6C7E797E}"/>
              </a:ext>
            </a:extLst>
          </p:cNvPr>
          <p:cNvSpPr txBox="1"/>
          <p:nvPr/>
        </p:nvSpPr>
        <p:spPr>
          <a:xfrm>
            <a:off x="363402" y="829743"/>
            <a:ext cx="8366414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HEC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Splunk_Enterprise_HEC_token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17220-186B-57F5-CC20-69E2AA4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87" y="1794623"/>
            <a:ext cx="6885340" cy="28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201E6-DD9E-D529-1DC4-664FD0CEE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B32111-2D03-9D43-B62E-E44BAFCBF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1F389-02C5-83C0-32B3-F26E9EB74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48964A-8DD6-1E74-7B63-E8B7D4DA60A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5.c. Create integration for Splunk Enterprise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27B6527-1557-BD05-A771-1EAD5187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6" y="743037"/>
            <a:ext cx="8190523" cy="39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6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6277A-1409-F67E-78D0-A1698C1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6597F-030F-DA7D-DDA4-0F5F3352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17B6B0-B27E-5DE2-83BC-EE879FE9A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4A460-9D16-0AA2-25A0-5A29BD77BD6E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B66EB7-979F-DF58-76CE-955E2E47509D}"/>
              </a:ext>
            </a:extLst>
          </p:cNvPr>
          <p:cNvSpPr txBox="1"/>
          <p:nvPr/>
        </p:nvSpPr>
        <p:spPr>
          <a:xfrm>
            <a:off x="344124" y="1198294"/>
            <a:ext cx="294151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&amp; Report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DB50078-7063-3700-DF93-33CA750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275" y="970112"/>
            <a:ext cx="5521837" cy="36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48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B6E2C-72A0-CBF9-933B-F0675A651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127A9-CCB0-845C-50A4-BCE99A803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7AF05D-227A-4515-61B5-C6DAF5B28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45B5FC-ABE5-3030-B009-6ABFA330E528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Visualize data in Splunk Enterprise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D2B7A-4607-58F7-0355-B5F74BA833B6}"/>
              </a:ext>
            </a:extLst>
          </p:cNvPr>
          <p:cNvSpPr txBox="1"/>
          <p:nvPr/>
        </p:nvSpPr>
        <p:spPr>
          <a:xfrm>
            <a:off x="398367" y="772091"/>
            <a:ext cx="8389171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Search by   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index="*" source="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ThousandEyesOTel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"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6BB74-DDF8-C3B2-BE8D-CC3867E6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6742"/>
            <a:ext cx="7772400" cy="305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6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1C193-9A61-8388-E202-DB2DE9D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B4FB7-F88D-993C-A321-48C6F62A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6B2F4-654F-4AB0-B4E0-38F56BC47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48B165-10A5-D495-DD74-4809567676DC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CE5C0-0E2A-40BD-44DE-24CBD5A17215}"/>
              </a:ext>
            </a:extLst>
          </p:cNvPr>
          <p:cNvSpPr txBox="1"/>
          <p:nvPr/>
        </p:nvSpPr>
        <p:spPr>
          <a:xfrm>
            <a:off x="368299" y="951191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07515-7124-D3DC-ED3A-C0239EE848AA}"/>
              </a:ext>
            </a:extLst>
          </p:cNvPr>
          <p:cNvSpPr txBox="1"/>
          <p:nvPr/>
        </p:nvSpPr>
        <p:spPr>
          <a:xfrm>
            <a:off x="368299" y="2975822"/>
            <a:ext cx="2334441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583B-6C62-DECC-0DAD-FA5421B6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751" y="931663"/>
            <a:ext cx="5881212" cy="1656020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BA8346-5B95-5930-68CE-9721161C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8870" y="2881125"/>
            <a:ext cx="5825093" cy="17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53120-F1F5-970D-BAC9-7B595282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23FE8-D5CB-F97D-8E22-F85A65B2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F3D4B-1434-EBF6-97FE-E7F6243BB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00BF4F-F24E-D4FD-16CD-431DBF0C695A}"/>
              </a:ext>
            </a:extLst>
          </p:cNvPr>
          <p:cNvSpPr txBox="1">
            <a:spLocks/>
          </p:cNvSpPr>
          <p:nvPr/>
        </p:nvSpPr>
        <p:spPr>
          <a:xfrm>
            <a:off x="463703" y="203247"/>
            <a:ext cx="8591285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6. Splunk Enterprise Dashboard</a:t>
            </a:r>
          </a:p>
        </p:txBody>
      </p:sp>
      <p:pic>
        <p:nvPicPr>
          <p:cNvPr id="14" name="Picture 13" descr="A graph with purple lines&#10;&#10;AI-generated content may be incorrect.">
            <a:extLst>
              <a:ext uri="{FF2B5EF4-FFF2-40B4-BE49-F238E27FC236}">
                <a16:creationId xmlns:a16="http://schemas.microsoft.com/office/drawing/2014/main" id="{593385F1-4EC2-C1BC-7520-A7A3C000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787264"/>
            <a:ext cx="7772400" cy="2641626"/>
          </a:xfrm>
          <a:prstGeom prst="rect">
            <a:avLst/>
          </a:prstGeom>
        </p:spPr>
      </p:pic>
      <p:pic>
        <p:nvPicPr>
          <p:cNvPr id="16" name="Picture 15" descr="A graph with purple lines&#10;&#10;AI-generated content may be incorrect.">
            <a:extLst>
              <a:ext uri="{FF2B5EF4-FFF2-40B4-BE49-F238E27FC236}">
                <a16:creationId xmlns:a16="http://schemas.microsoft.com/office/drawing/2014/main" id="{066B2C4D-8205-361B-F597-2CBC386B2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88" y="1410317"/>
            <a:ext cx="7772400" cy="33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513080" y="875538"/>
            <a:ext cx="5195087" cy="3392424"/>
          </a:xfrm>
        </p:spPr>
        <p:txBody>
          <a:bodyPr/>
          <a:lstStyle/>
          <a:p>
            <a:r>
              <a:rPr lang="en-US" sz="2800" dirty="0"/>
              <a:t>Introduction</a:t>
            </a:r>
          </a:p>
          <a:p>
            <a:pPr lvl="1"/>
            <a:r>
              <a:rPr lang="en-US" sz="2400" dirty="0" err="1"/>
              <a:t>OpenTelemetry</a:t>
            </a:r>
            <a:endParaRPr lang="en-US" sz="2400" dirty="0"/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</a:t>
            </a:r>
          </a:p>
          <a:p>
            <a:r>
              <a:rPr lang="en-US" sz="2800" dirty="0"/>
              <a:t>Workshop</a:t>
            </a:r>
          </a:p>
          <a:p>
            <a:pPr lvl="1"/>
            <a:r>
              <a:rPr lang="en-US" sz="2400" dirty="0" err="1"/>
              <a:t>ThousandEyes</a:t>
            </a:r>
            <a:endParaRPr lang="en-US" sz="2400" dirty="0"/>
          </a:p>
          <a:p>
            <a:pPr lvl="1"/>
            <a:r>
              <a:rPr lang="en-US" sz="2400" dirty="0"/>
              <a:t>Splunk Enterprise</a:t>
            </a:r>
          </a:p>
          <a:p>
            <a:pPr lvl="1"/>
            <a:r>
              <a:rPr lang="en-US" sz="2400" dirty="0"/>
              <a:t>Splunk Observability Cloud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2167-9BF1-ED42-BB73-893AE472A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20D1F3-40CF-4EA3-E06F-D2DB76BE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762" y="2068830"/>
            <a:ext cx="3497727" cy="10058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7AFB9F-1FB5-7631-AA4D-FE3437F9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9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28AC0-0A2B-5B7D-79BF-23EEAA9D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5D7F2-FFDA-3FC1-C0A6-D27FD046A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91CE7-A7F2-E725-0E19-A9A3DACD1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B13812-65D9-D4A1-131D-4A26128AF43B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7.a. Login into Splunk Observability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4C8591-2388-7305-A5AF-89A50F5D74F0}"/>
              </a:ext>
            </a:extLst>
          </p:cNvPr>
          <p:cNvSpPr txBox="1"/>
          <p:nvPr/>
        </p:nvSpPr>
        <p:spPr>
          <a:xfrm>
            <a:off x="368300" y="951191"/>
            <a:ext cx="5900504" cy="277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4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  <a:hlinkClick r:id="rId3"/>
              </a:rPr>
              <a:t>Splunk Observability Cloud</a:t>
            </a:r>
            <a:endParaRPr lang="en-GB" sz="2400" b="0" i="0" u="none" strike="noStrike" dirty="0">
              <a:effectLst/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Email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antonjim+devnet.ws2.&lt;seat&gt;@</a:t>
            </a:r>
            <a:r>
              <a:rPr lang="en-GB" i="1" dirty="0" err="1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cisco.com</a:t>
            </a: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e.g. </a:t>
            </a:r>
            <a:r>
              <a:rPr lang="en-GB" i="1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antonjim+devnet.ws2.seat1@cisco.com</a:t>
            </a:r>
            <a:endParaRPr lang="en-GB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Password</a:t>
            </a:r>
            <a:r>
              <a:rPr lang="en-GB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en-GB" i="1" dirty="0">
                <a:highlight>
                  <a:srgbClr val="FFFF00"/>
                </a:highlight>
                <a:latin typeface="CiscoSansTT Light" panose="020B0503020201020303" pitchFamily="34" charset="0"/>
                <a:cs typeface="CiscoSansTT Light" panose="020B0503020201020303" pitchFamily="34" charset="0"/>
              </a:rPr>
              <a:t>C1sco12345!</a:t>
            </a:r>
            <a:endParaRPr lang="en-ES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7BFCCB4-AB4E-EFAF-96E5-D9FD88E1A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 t="18600" r="16980" b="22534"/>
          <a:stretch/>
        </p:blipFill>
        <p:spPr>
          <a:xfrm>
            <a:off x="4728373" y="2890623"/>
            <a:ext cx="3901277" cy="1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5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F6E6-E09C-DA2F-5C64-041140A0B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71C97-43DD-07B8-CF6D-041F7BC4F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281EEF-A254-AC0D-E69B-254D0B99F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50606B3-8F54-072F-808C-FD97C093472A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23690-EC71-138F-1519-AD9119E278BE}"/>
              </a:ext>
            </a:extLst>
          </p:cNvPr>
          <p:cNvSpPr txBox="1"/>
          <p:nvPr/>
        </p:nvSpPr>
        <p:spPr>
          <a:xfrm>
            <a:off x="443996" y="1023698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Settings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-&gt;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1CA51E-4DB1-1454-FED8-B9E032C09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4" y="2172434"/>
            <a:ext cx="8596791" cy="182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2A37D-1A54-80A2-BB11-BDEAEDE1C527}"/>
              </a:ext>
            </a:extLst>
          </p:cNvPr>
          <p:cNvSpPr txBox="1"/>
          <p:nvPr/>
        </p:nvSpPr>
        <p:spPr>
          <a:xfrm>
            <a:off x="443996" y="1465037"/>
            <a:ext cx="6506994" cy="882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Copy ”Default” </a:t>
            </a:r>
            <a:r>
              <a:rPr lang="en-GB" sz="2000" b="0" i="1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Access Tokens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0533AD-F359-2463-0F97-A4B811880AD9}"/>
              </a:ext>
            </a:extLst>
          </p:cNvPr>
          <p:cNvSpPr/>
          <p:nvPr/>
        </p:nvSpPr>
        <p:spPr>
          <a:xfrm>
            <a:off x="8264456" y="3493363"/>
            <a:ext cx="571053" cy="557939"/>
          </a:xfrm>
          <a:prstGeom prst="frame">
            <a:avLst>
              <a:gd name="adj1" fmla="val 4167"/>
            </a:avLst>
          </a:prstGeom>
          <a:solidFill>
            <a:srgbClr val="F69121"/>
          </a:solidFill>
          <a:ln>
            <a:solidFill>
              <a:srgbClr val="F6912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9B33F17-1FE1-334A-3A11-A692F4236F4A}"/>
              </a:ext>
            </a:extLst>
          </p:cNvPr>
          <p:cNvSpPr/>
          <p:nvPr/>
        </p:nvSpPr>
        <p:spPr>
          <a:xfrm>
            <a:off x="319325" y="3200400"/>
            <a:ext cx="737316" cy="247755"/>
          </a:xfrm>
          <a:prstGeom prst="frame">
            <a:avLst>
              <a:gd name="adj1" fmla="val 0"/>
            </a:avLst>
          </a:prstGeom>
          <a:solidFill>
            <a:schemeClr val="accent1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E7A2-89BF-542C-9D40-D9B1A9F1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21AAD9-F7DA-6DC4-B4C3-28B3932AE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0DB521-05DF-9852-B5B1-2B05AE581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D44BF0-3F68-2BE2-FFE7-1926E351295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266113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7.b. Get Splunk Observability Cloud</a:t>
            </a:r>
          </a:p>
          <a:p>
            <a:r>
              <a:rPr lang="en-GB" dirty="0"/>
              <a:t> Access Tokens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0AA08-7D48-38CD-1161-250EEF5920ED}"/>
              </a:ext>
            </a:extLst>
          </p:cNvPr>
          <p:cNvSpPr txBox="1"/>
          <p:nvPr/>
        </p:nvSpPr>
        <p:spPr>
          <a:xfrm>
            <a:off x="443995" y="1023698"/>
            <a:ext cx="8211807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Save the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token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into the variable </a:t>
            </a:r>
            <a:r>
              <a:rPr lang="en-GB" sz="2000" b="0" i="1" u="none" strike="noStrike" dirty="0" err="1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Splunk_Observability_access_token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in Postman</a:t>
            </a:r>
            <a:endParaRPr lang="en-ES" sz="1600" i="1" dirty="0">
              <a:highlight>
                <a:srgbClr val="FFFF00"/>
              </a:highlight>
              <a:latin typeface="CiscoSansTT Light" panose="020B0503020201020303" pitchFamily="34" charset="0"/>
              <a:cs typeface="CiscoSansTT Light" panose="020B0503020201020303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8DF5E0-30CA-6C7F-59B1-8E8A62D0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56" y="2144776"/>
            <a:ext cx="5228522" cy="23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5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65063-F7BD-C02B-9E0F-EFCE764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77806-87F0-80D9-624B-1BCFA984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40E7D7-C503-0EF9-4CE6-1D708918E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76010E-7EAB-9D88-A330-E118FB1E66D1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700004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7.c. Create integration for Splunk Observability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C7F2FA-BA89-8A20-E1B9-F277362F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9" y="810106"/>
            <a:ext cx="8359041" cy="38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4BAE1-2C75-6399-B202-10DD7A1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80E26-FDFC-DF89-094D-D78AF9FD9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B8249C-8527-1201-5C69-A7BD191BF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E5914-51D5-850E-DFB6-4E239FC97922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A0BE9-7CCE-4420-D335-A338A38A2778}"/>
              </a:ext>
            </a:extLst>
          </p:cNvPr>
          <p:cNvSpPr txBox="1"/>
          <p:nvPr/>
        </p:nvSpPr>
        <p:spPr>
          <a:xfrm>
            <a:off x="315741" y="1509128"/>
            <a:ext cx="2709042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Navigate </a:t>
            </a: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to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1BA3F-6CF1-DED0-7A29-BF05DD4BB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83" y="916435"/>
            <a:ext cx="6013891" cy="1655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32B765-1589-3ADA-522B-151AE76E1520}"/>
              </a:ext>
            </a:extLst>
          </p:cNvPr>
          <p:cNvSpPr txBox="1"/>
          <p:nvPr/>
        </p:nvSpPr>
        <p:spPr>
          <a:xfrm>
            <a:off x="290264" y="3219018"/>
            <a:ext cx="3577729" cy="96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E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xpand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DEVWKS-2656</a:t>
            </a:r>
            <a:endParaRPr lang="en-GB" sz="2000" dirty="0">
              <a:latin typeface="CiscoSansTT Light" panose="020B0503020201020303" pitchFamily="34" charset="0"/>
              <a:cs typeface="CiscoSansTT Light" panose="020B05030202010203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S</a:t>
            </a:r>
            <a:r>
              <a:rPr lang="en-GB" sz="2000" b="0" i="0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elect </a:t>
            </a:r>
            <a:r>
              <a:rPr lang="en-GB" sz="2000" b="0" i="1" u="none" strike="noStrike" dirty="0">
                <a:effectLst/>
                <a:latin typeface="CiscoSansTT Light" panose="020B0503020201020303" pitchFamily="34" charset="0"/>
                <a:cs typeface="CiscoSansTT Light" panose="020B0503020201020303" pitchFamily="34" charset="0"/>
              </a:rPr>
              <a:t>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45D97-22EA-DA2D-75FD-8E94D3FD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285" y="2822641"/>
            <a:ext cx="3378887" cy="18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2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7A4D-F965-19D6-9C18-B71C39CB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776A3-3748-FD5D-7E07-7125449BC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319A1A-813B-42A1-C44C-D6052FD22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518"/>
          </a:xfrm>
        </p:spPr>
        <p:txBody>
          <a:bodyPr/>
          <a:lstStyle/>
          <a:p>
            <a:r>
              <a:rPr lang="en-US"/>
              <a:t>DEVWKS-2656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EE3560-44CE-F190-D2A9-3A3DA850198D}"/>
              </a:ext>
            </a:extLst>
          </p:cNvPr>
          <p:cNvSpPr txBox="1">
            <a:spLocks/>
          </p:cNvSpPr>
          <p:nvPr/>
        </p:nvSpPr>
        <p:spPr>
          <a:xfrm>
            <a:off x="443996" y="195681"/>
            <a:ext cx="8558237" cy="434974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Step 8. Visualize data in Splunk Observability cloud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FEE109-9692-6A17-939C-5C4F3D5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7" y="860176"/>
            <a:ext cx="8383734" cy="258703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9C6CC9-AC96-3539-D766-F4B845B6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504" y="2288589"/>
            <a:ext cx="7990729" cy="24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43998" y="1506908"/>
            <a:ext cx="8266111" cy="2743200"/>
          </a:xfrm>
        </p:spPr>
        <p:txBody>
          <a:bodyPr lIns="91440" tIns="45720" rIns="91440" bIns="45720" anchor="t"/>
          <a:lstStyle/>
          <a:p>
            <a:r>
              <a:rPr lang="en-US" sz="2400" dirty="0"/>
              <a:t>We have learned to stream </a:t>
            </a:r>
            <a:r>
              <a:rPr lang="en-US" sz="2400" b="1" dirty="0" err="1"/>
              <a:t>ThousandEyes</a:t>
            </a:r>
            <a:r>
              <a:rPr lang="en-US" sz="2400" b="1" dirty="0"/>
              <a:t> network telemetry </a:t>
            </a:r>
            <a:r>
              <a:rPr lang="en-US" sz="2400" dirty="0"/>
              <a:t>data using </a:t>
            </a:r>
            <a:r>
              <a:rPr lang="en-US" sz="2400" b="1" dirty="0" err="1"/>
              <a:t>OpenTelemetry</a:t>
            </a:r>
            <a:endParaRPr lang="en-US" sz="2400" b="1" dirty="0"/>
          </a:p>
          <a:p>
            <a:r>
              <a:rPr lang="en-US" sz="2400" dirty="0"/>
              <a:t>Confirm capability to stream to </a:t>
            </a:r>
            <a:r>
              <a:rPr lang="en-US" sz="2400" b="1" dirty="0"/>
              <a:t>Splunk Observability Cloud </a:t>
            </a:r>
            <a:r>
              <a:rPr lang="en-US" sz="2400" dirty="0"/>
              <a:t>and</a:t>
            </a:r>
            <a:r>
              <a:rPr lang="en-US" sz="2400" b="1" dirty="0"/>
              <a:t> Splunk Enterprise</a:t>
            </a:r>
          </a:p>
          <a:p>
            <a:pPr marL="169545" indent="-169545"/>
            <a:r>
              <a:rPr lang="en-US" sz="2400" dirty="0"/>
              <a:t>Main goal: </a:t>
            </a:r>
            <a:r>
              <a:rPr lang="en-US" sz="2400" b="1" dirty="0"/>
              <a:t>Detect outages​ </a:t>
            </a:r>
            <a:r>
              <a:rPr lang="en-US" sz="2400" dirty="0"/>
              <a:t>instantly with​ </a:t>
            </a:r>
            <a:r>
              <a:rPr lang="en-US" sz="2400" b="1" dirty="0" err="1"/>
              <a:t>ThousandEyes</a:t>
            </a:r>
            <a:r>
              <a:rPr lang="en-US" sz="2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</p:spPr>
        <p:txBody>
          <a:bodyPr/>
          <a:lstStyle/>
          <a:p>
            <a:fld id="{96A97DD0-5BE7-4856-A2A9-C42C6688E607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749808" cy="154518"/>
          </a:xfrm>
        </p:spPr>
        <p:txBody>
          <a:bodyPr/>
          <a:lstStyle/>
          <a:p>
            <a:r>
              <a:rPr lang="en-US"/>
              <a:t>DEVWKS-2656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2CDCA7-1031-174E-6A27-616A1820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441150"/>
            <a:ext cx="8266113" cy="434974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81412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F8DC3B-E321-B9ED-2A98-DFF932F98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95104-B4BB-B247-FEAF-F60091652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D40AA-E0E0-C512-A421-9D4AA52E4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" b="16679"/>
          <a:stretch/>
        </p:blipFill>
        <p:spPr>
          <a:xfrm>
            <a:off x="6083556" y="1260724"/>
            <a:ext cx="1559211" cy="2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D59F-2332-22ED-6B2C-AD433A853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86070-984A-ED66-8C6D-C84758667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105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068A72-9C03-3BE3-3747-382D6B0D8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ctr" anchorCtr="0"/>
          <a:lstStyle/>
          <a:p>
            <a:pPr marL="169545" indent="-169545">
              <a:spcBef>
                <a:spcPts val="2400"/>
              </a:spcBef>
            </a:pPr>
            <a:r>
              <a:rPr lang="en-US" sz="1600" dirty="0">
                <a:hlinkClick r:id="rId2"/>
              </a:rPr>
              <a:t>DEVNET-2658: Stream </a:t>
            </a:r>
            <a:r>
              <a:rPr lang="en-US" sz="1600" dirty="0" err="1">
                <a:hlinkClick r:id="rId2"/>
              </a:rPr>
              <a:t>ThousandEyes</a:t>
            </a:r>
            <a:r>
              <a:rPr lang="en-US" sz="1600" dirty="0">
                <a:hlinkClick r:id="rId2"/>
              </a:rPr>
              <a:t> Data to Any Observability Platform using </a:t>
            </a:r>
            <a:r>
              <a:rPr lang="en-US" sz="1600" dirty="0" err="1">
                <a:hlinkClick r:id="rId2"/>
              </a:rPr>
              <a:t>OpenTelemetry</a:t>
            </a:r>
            <a:endParaRPr lang="en-US" sz="1600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Visit the Cisco Showcase </a:t>
            </a:r>
            <a:br>
              <a:rPr lang="en-US" sz="1600" dirty="0"/>
            </a:br>
            <a:r>
              <a:rPr lang="en-US" sz="1600" dirty="0"/>
              <a:t>for related demos</a:t>
            </a:r>
            <a:endParaRPr lang="en-US" dirty="0"/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Book your one-on-one</a:t>
            </a:r>
            <a:br>
              <a:rPr lang="en-US" sz="1600" dirty="0"/>
            </a:br>
            <a:r>
              <a:rPr lang="en-US" sz="1600" dirty="0"/>
              <a:t>Meet the Engineer meeting</a:t>
            </a:r>
          </a:p>
          <a:p>
            <a:pPr marL="169545" indent="-169545">
              <a:spcBef>
                <a:spcPts val="2400"/>
              </a:spcBef>
            </a:pPr>
            <a:r>
              <a:rPr lang="en-US" sz="1600" dirty="0"/>
              <a:t>Attend the interactive education with </a:t>
            </a:r>
            <a:r>
              <a:rPr lang="en-US" sz="1600" dirty="0" err="1"/>
              <a:t>DevNet</a:t>
            </a:r>
            <a:r>
              <a:rPr lang="en-US" sz="1600" dirty="0"/>
              <a:t>, Capture the Flag, and Walk-in Labs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 err="1">
                <a:solidFill>
                  <a:schemeClr val="accent6"/>
                </a:solidFill>
              </a:rPr>
              <a:t>antonjim@cisco.com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90D8-F824-5F9B-9E84-183E610C0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E0761-5207-F305-5AC2-ACD064583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8" y="4946904"/>
            <a:ext cx="1047600" cy="154800"/>
          </a:xfr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947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DE7E-4037-09D5-3299-5845053C6AA4}"/>
              </a:ext>
            </a:extLst>
          </p:cNvPr>
          <p:cNvSpPr txBox="1">
            <a:spLocks/>
          </p:cNvSpPr>
          <p:nvPr/>
        </p:nvSpPr>
        <p:spPr>
          <a:xfrm>
            <a:off x="443257" y="3116337"/>
            <a:ext cx="3739896" cy="1941922"/>
          </a:xfrm>
          <a:prstGeom prst="rect">
            <a:avLst/>
          </a:prstGeom>
        </p:spPr>
        <p:txBody>
          <a:bodyPr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770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6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(</a:t>
            </a:r>
            <a:r>
              <a:rPr lang="en-US" dirty="0" err="1"/>
              <a:t>OTel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2180336"/>
          </a:xfrm>
        </p:spPr>
        <p:txBody>
          <a:bodyPr/>
          <a:lstStyle/>
          <a:p>
            <a:r>
              <a:rPr lang="en-US" sz="2000" dirty="0"/>
              <a:t>Open-source observability framework  </a:t>
            </a:r>
          </a:p>
          <a:p>
            <a:r>
              <a:rPr lang="en-US" sz="2000" dirty="0"/>
              <a:t>Collection of tools, APIs, and SDKs</a:t>
            </a:r>
          </a:p>
          <a:p>
            <a:r>
              <a:rPr lang="en-US" sz="2000" dirty="0"/>
              <a:t>Management of telemetry data</a:t>
            </a:r>
          </a:p>
          <a:p>
            <a:r>
              <a:rPr lang="en-US" sz="2000" dirty="0"/>
              <a:t>Instrument, generate, collect, and export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2A798C-FE19-FD1C-957A-727F4444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334161"/>
            <a:ext cx="5842000" cy="12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E71E0F-9D00-0384-76B9-2B08074B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</p:spTree>
    <p:extLst>
      <p:ext uri="{BB962C8B-B14F-4D97-AF65-F5344CB8AC3E}">
        <p14:creationId xmlns:p14="http://schemas.microsoft.com/office/powerpoint/2010/main" val="145807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491059"/>
            <a:ext cx="3708594" cy="2925868"/>
          </a:xfrm>
        </p:spPr>
        <p:txBody>
          <a:bodyPr/>
          <a:lstStyle/>
          <a:p>
            <a:r>
              <a:rPr lang="en-US" dirty="0"/>
              <a:t>Network monitoring</a:t>
            </a:r>
          </a:p>
          <a:p>
            <a:r>
              <a:rPr lang="en-US" dirty="0"/>
              <a:t>Inside and outside an organization's control</a:t>
            </a:r>
          </a:p>
          <a:p>
            <a:r>
              <a:rPr lang="en-US" dirty="0"/>
              <a:t>Monitoring agents around the world </a:t>
            </a:r>
          </a:p>
          <a:p>
            <a:r>
              <a:rPr lang="en-US" dirty="0"/>
              <a:t>Real-time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D0EA0-4347-32E9-02DD-D3DFF448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433695"/>
            <a:ext cx="838200" cy="5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E625A8F-17BD-EA1D-C88E-5E43B7FA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84" y="1772816"/>
            <a:ext cx="5463504" cy="21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37E0F-1586-D21F-21EB-BAF6B330E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7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ThousandEyes</a:t>
            </a:r>
            <a:r>
              <a:rPr lang="en-US" dirty="0"/>
              <a:t> Network Test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43528" y="1643459"/>
            <a:ext cx="4014172" cy="2925868"/>
          </a:xfrm>
        </p:spPr>
        <p:txBody>
          <a:bodyPr/>
          <a:lstStyle/>
          <a:p>
            <a:r>
              <a:rPr lang="en-US" dirty="0"/>
              <a:t>Periodically</a:t>
            </a:r>
          </a:p>
          <a:p>
            <a:r>
              <a:rPr lang="en-US" dirty="0"/>
              <a:t>Metrics collected: latency, page load time, throughput...</a:t>
            </a:r>
          </a:p>
          <a:p>
            <a:r>
              <a:rPr lang="en-US" dirty="0"/>
              <a:t>~30k data points/sec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8A34172-8749-499E-25B6-14E8A0C9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2" y="1384300"/>
            <a:ext cx="428419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92BFD-D6C0-6BDA-5CF5-49585D1FE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Have you used Splunk before? If so, which product(s)?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D7E71-E54A-514B-8508-294033F75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/>
              <a:t>DEVWKS-2656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E154B-C26B-2844-996D-0B8835902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31FAC-1C55-CFC0-413F-13AB2859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3333" y="206083"/>
            <a:ext cx="2549817" cy="254981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2938B63-9176-91CA-5344-B94744522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332" y="2970212"/>
            <a:ext cx="2549817" cy="1728788"/>
          </a:xfrm>
        </p:spPr>
        <p:txBody>
          <a:bodyPr lIns="91440" rIns="91440" anchor="ctr" anchorCtr="0"/>
          <a:lstStyle/>
          <a:p>
            <a:pPr marL="57150" indent="0" algn="ctr">
              <a:spcBef>
                <a:spcPts val="1113"/>
              </a:spcBef>
              <a:buClrTx/>
              <a:buNone/>
            </a:pP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Join at</a:t>
            </a:r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 err="1">
                <a:hlinkClick r:id="rId4"/>
              </a:rPr>
              <a:t>slido.com</a:t>
            </a:r>
            <a:endParaRPr lang="en-US" sz="3200" spc="-30" dirty="0"/>
          </a:p>
          <a:p>
            <a:pPr marL="57150" indent="0" algn="ctr">
              <a:spcBef>
                <a:spcPts val="1113"/>
              </a:spcBef>
              <a:buClrTx/>
              <a:buNone/>
            </a:pPr>
            <a:r>
              <a:rPr lang="en-US" sz="3200" spc="-30" dirty="0"/>
              <a:t># 3469654</a:t>
            </a:r>
          </a:p>
          <a:p>
            <a:pPr marL="57150" indent="0">
              <a:spcBef>
                <a:spcPts val="1113"/>
              </a:spcBef>
              <a:buClrTx/>
              <a:buNone/>
            </a:pPr>
            <a:endParaRPr lang="en-US" sz="1800" spc="-30" dirty="0"/>
          </a:p>
        </p:txBody>
      </p:sp>
    </p:spTree>
    <p:extLst>
      <p:ext uri="{BB962C8B-B14F-4D97-AF65-F5344CB8AC3E}">
        <p14:creationId xmlns:p14="http://schemas.microsoft.com/office/powerpoint/2010/main" val="132809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DF721-F901-9C5D-75DC-45F8EF53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C8B3-430C-5EA8-2EA1-E307CEB2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B178F-85FE-423C-71A2-8AFA03CFAA3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4890" y="1176201"/>
            <a:ext cx="5215022" cy="1173862"/>
          </a:xfrm>
        </p:spPr>
        <p:txBody>
          <a:bodyPr/>
          <a:lstStyle/>
          <a:p>
            <a:pPr marL="0" indent="0">
              <a:buNone/>
            </a:pPr>
            <a:r>
              <a:rPr lang="en-GB" b="1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Splunk Enterprise &amp; Splunk Cloud Platform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IT operations, security and business analytics</a:t>
            </a:r>
          </a:p>
          <a:p>
            <a:pPr lvl="1"/>
            <a:r>
              <a:rPr lang="en-GB" b="0" i="0" dirty="0">
                <a:solidFill>
                  <a:srgbClr val="1B1C1D"/>
                </a:solidFill>
                <a:effectLst/>
                <a:latin typeface="CiscoSans" panose="020B0503020201020303" pitchFamily="34" charset="0"/>
              </a:rPr>
              <a:t>Highly customizable</a:t>
            </a:r>
            <a:br>
              <a:rPr lang="en-GB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B08C18-73C8-B34C-2887-356238AC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59CC5-352B-BFA1-EB25-ABF436387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37497" y="4946904"/>
            <a:ext cx="1047600" cy="154800"/>
          </a:xfrm>
          <a:prstGeom prst="rect">
            <a:avLst/>
          </a:prstGeom>
        </p:spPr>
        <p:txBody>
          <a:bodyPr/>
          <a:lstStyle/>
          <a:p>
            <a:pPr defTabSz="610744"/>
            <a:r>
              <a:rPr lang="en-US" dirty="0"/>
              <a:t>DEVWKS-2656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EB79-537D-6879-C6A1-07B10415A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327567" y="486356"/>
            <a:ext cx="437188" cy="43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7DE959-D4CB-0902-3267-E636CC081A85}"/>
              </a:ext>
            </a:extLst>
          </p:cNvPr>
          <p:cNvSpPr txBox="1">
            <a:spLocks/>
          </p:cNvSpPr>
          <p:nvPr/>
        </p:nvSpPr>
        <p:spPr>
          <a:xfrm>
            <a:off x="4503514" y="3139883"/>
            <a:ext cx="4833367" cy="1503763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1B1C1D"/>
                </a:solidFill>
                <a:latin typeface="CiscoSans" panose="020B0503020201020303" pitchFamily="34" charset="0"/>
              </a:rPr>
              <a:t>Splunk Observability Cloud</a:t>
            </a:r>
          </a:p>
          <a:p>
            <a:pPr lvl="1"/>
            <a:r>
              <a:rPr lang="en-GB" dirty="0">
                <a:solidFill>
                  <a:srgbClr val="1B1C1D"/>
                </a:solidFill>
                <a:latin typeface="CiscoSans" panose="020B0503020201020303" pitchFamily="34" charset="0"/>
              </a:rPr>
              <a:t>Real-time application observability</a:t>
            </a:r>
          </a:p>
          <a:p>
            <a:pPr lvl="1"/>
            <a:r>
              <a:rPr lang="en-GB" dirty="0"/>
              <a:t>APM (</a:t>
            </a:r>
            <a:r>
              <a:rPr lang="en-GB" sz="1600" dirty="0"/>
              <a:t>Application Performance Monitoring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RUM (Real User Monitoring)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67469F-A0B1-C559-D5A2-0B362F78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227" y="776955"/>
            <a:ext cx="3163883" cy="2135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1B728-6C18-5512-82DF-BBA036D25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13" y="3139883"/>
            <a:ext cx="2954876" cy="159086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783C98A-728A-3076-E501-C08DA05F9A9F}"/>
              </a:ext>
            </a:extLst>
          </p:cNvPr>
          <p:cNvSpPr/>
          <p:nvPr/>
        </p:nvSpPr>
        <p:spPr>
          <a:xfrm>
            <a:off x="4794837" y="1808876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807C9F1-8882-1CF4-D933-B500EEB548BC}"/>
              </a:ext>
            </a:extLst>
          </p:cNvPr>
          <p:cNvSpPr/>
          <p:nvPr/>
        </p:nvSpPr>
        <p:spPr>
          <a:xfrm rot="10800000">
            <a:off x="3879156" y="3794999"/>
            <a:ext cx="568618" cy="288865"/>
          </a:xfrm>
          <a:prstGeom prst="rightArrow">
            <a:avLst/>
          </a:prstGeom>
          <a:solidFill>
            <a:srgbClr val="FDAB13"/>
          </a:solidFill>
          <a:ln>
            <a:solidFill>
              <a:srgbClr val="FDAB1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75034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9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5 Amsterdam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B2E1E5B4E2B439029D4825CE861F9" ma:contentTypeVersion="20" ma:contentTypeDescription="Create a new document." ma:contentTypeScope="" ma:versionID="32a26349a6f93ce92776694534acd3f5">
  <xsd:schema xmlns:xsd="http://www.w3.org/2001/XMLSchema" xmlns:xs="http://www.w3.org/2001/XMLSchema" xmlns:p="http://schemas.microsoft.com/office/2006/metadata/properties" xmlns:ns2="9f788dc4-308c-4aa7-b5d3-a259d0d433d7" xmlns:ns3="3ae9c4d2-8905-4244-82ab-c0d70748a2bb" targetNamespace="http://schemas.microsoft.com/office/2006/metadata/properties" ma:root="true" ma:fieldsID="70199bc277602f1abad1c687b93c0666" ns2:_="" ns3:_="">
    <xsd:import namespace="9f788dc4-308c-4aa7-b5d3-a259d0d433d7"/>
    <xsd:import namespace="3ae9c4d2-8905-4244-82ab-c0d70748a2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88dc4-308c-4aa7-b5d3-a259d0d433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2d01d09a-7e1d-43a0-86f1-031714311406}" ma:internalName="TaxCatchAll" ma:showField="CatchAllData" ma:web="9f788dc4-308c-4aa7-b5d3-a259d0d433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9c4d2-8905-4244-82ab-c0d70748a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f788dc4-308c-4aa7-b5d3-a259d0d433d7" xsi:nil="true"/>
    <lcf76f155ced4ddcb4097134ff3c332f xmlns="3ae9c4d2-8905-4244-82ab-c0d70748a2b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1F7753-836E-4A93-9693-DAF1608D14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65E482-9A32-4157-850C-75820796DD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788dc4-308c-4aa7-b5d3-a259d0d433d7"/>
    <ds:schemaRef ds:uri="3ae9c4d2-8905-4244-82ab-c0d70748a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00232D5-D6DD-4704-86F2-480A9350DABE}">
  <ds:schemaRefs>
    <ds:schemaRef ds:uri="http://schemas.microsoft.com/office/2006/metadata/properties"/>
    <ds:schemaRef ds:uri="http://schemas.microsoft.com/office/infopath/2007/PartnerControls"/>
    <ds:schemaRef ds:uri="9f788dc4-308c-4aa7-b5d3-a259d0d433d7"/>
    <ds:schemaRef ds:uri="3ae9c4d2-8905-4244-82ab-c0d70748a2b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937</Words>
  <Application>Microsoft Macintosh PowerPoint</Application>
  <PresentationFormat>On-screen Show (16:9)</PresentationFormat>
  <Paragraphs>249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-apple-system</vt:lpstr>
      <vt:lpstr>Arial</vt:lpstr>
      <vt:lpstr>Calibri</vt:lpstr>
      <vt:lpstr>CiscoSans</vt:lpstr>
      <vt:lpstr>CiscoSansTT Light</vt:lpstr>
      <vt:lpstr>Google Sans</vt:lpstr>
      <vt:lpstr>Cisco Live 2025 Amsterdam</vt:lpstr>
      <vt:lpstr>Stream ThousandEyes Data to Splunk Using OpenTelemetry</vt:lpstr>
      <vt:lpstr>  Detect Outages Instantly with ThousandEyes</vt:lpstr>
      <vt:lpstr>Agenda</vt:lpstr>
      <vt:lpstr>Introduction</vt:lpstr>
      <vt:lpstr>OpenTelemetry (OTel)</vt:lpstr>
      <vt:lpstr>ThousandEyes</vt:lpstr>
      <vt:lpstr>ThousandEyes Network Test</vt:lpstr>
      <vt:lpstr>Have you used Splunk before? If so, which product(s)?</vt:lpstr>
      <vt:lpstr>Splunk products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2025-02-03T16:55:29Z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MSIP_Label_a189e4fd-a2fa-47bf-9b21-17f706ee2968_Enabled">
    <vt:lpwstr>true</vt:lpwstr>
  </property>
  <property fmtid="{D5CDD505-2E9C-101B-9397-08002B2CF9AE}" pid="9" name="MSIP_Label_a189e4fd-a2fa-47bf-9b21-17f706ee2968_SetDate">
    <vt:lpwstr>2024-07-19T08:46:02Z</vt:lpwstr>
  </property>
  <property fmtid="{D5CDD505-2E9C-101B-9397-08002B2CF9AE}" pid="10" name="MSIP_Label_a189e4fd-a2fa-47bf-9b21-17f706ee2968_Method">
    <vt:lpwstr>Privileged</vt:lpwstr>
  </property>
  <property fmtid="{D5CDD505-2E9C-101B-9397-08002B2CF9AE}" pid="11" name="MSIP_Label_a189e4fd-a2fa-47bf-9b21-17f706ee2968_Name">
    <vt:lpwstr>Cisco Public Label</vt:lpwstr>
  </property>
  <property fmtid="{D5CDD505-2E9C-101B-9397-08002B2CF9AE}" pid="12" name="MSIP_Label_a189e4fd-a2fa-47bf-9b21-17f706ee2968_SiteId">
    <vt:lpwstr>5ae1af62-9505-4097-a69a-c1553ef7840e</vt:lpwstr>
  </property>
  <property fmtid="{D5CDD505-2E9C-101B-9397-08002B2CF9AE}" pid="13" name="MSIP_Label_a189e4fd-a2fa-47bf-9b21-17f706ee2968_ActionId">
    <vt:lpwstr>bc544257-30b7-4913-9437-be577e3abb6d</vt:lpwstr>
  </property>
  <property fmtid="{D5CDD505-2E9C-101B-9397-08002B2CF9AE}" pid="14" name="MSIP_Label_a189e4fd-a2fa-47bf-9b21-17f706ee2968_ContentBits">
    <vt:lpwstr>2</vt:lpwstr>
  </property>
  <property fmtid="{D5CDD505-2E9C-101B-9397-08002B2CF9AE}" pid="15" name="ClassificationContentMarkingFooterLocations">
    <vt:lpwstr>Cisco Live 2025 Amsterdam:3</vt:lpwstr>
  </property>
  <property fmtid="{D5CDD505-2E9C-101B-9397-08002B2CF9AE}" pid="16" name="ClassificationContentMarkingFooterText">
    <vt:lpwstr>-</vt:lpwstr>
  </property>
  <property fmtid="{D5CDD505-2E9C-101B-9397-08002B2CF9AE}" pid="17" name="ContentTypeId">
    <vt:lpwstr>0x010100E57B2E1E5B4E2B439029D4825CE861F9</vt:lpwstr>
  </property>
</Properties>
</file>